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24"/>
    <a:srgbClr val="267F4C"/>
    <a:srgbClr val="006F22"/>
    <a:srgbClr val="D7EFD5"/>
    <a:srgbClr val="F07200"/>
    <a:srgbClr val="FFE5CE"/>
    <a:srgbClr val="F0720A"/>
    <a:srgbClr val="00682D"/>
    <a:srgbClr val="EC008C"/>
    <a:srgbClr val="D8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8" autoAdjust="0"/>
  </p:normalViewPr>
  <p:slideViewPr>
    <p:cSldViewPr>
      <p:cViewPr varScale="1">
        <p:scale>
          <a:sx n="94" d="100"/>
          <a:sy n="94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06F22"/>
              </a:buClr>
              <a:defRPr/>
            </a:lvl1pPr>
            <a:lvl2pPr>
              <a:buClr>
                <a:srgbClr val="006F22"/>
              </a:buClr>
              <a:defRPr/>
            </a:lvl2pPr>
            <a:lvl3pPr>
              <a:buClr>
                <a:srgbClr val="006F22"/>
              </a:buClr>
              <a:defRPr/>
            </a:lvl3pPr>
            <a:lvl4pPr>
              <a:buClr>
                <a:srgbClr val="006F22"/>
              </a:buClr>
              <a:defRPr/>
            </a:lvl4pPr>
            <a:lvl5pPr>
              <a:buClr>
                <a:srgbClr val="006F22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[Surname Initial], et al. </a:t>
            </a: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. [YEAR]. [INSERT DOI]</a:t>
            </a:r>
            <a:endParaRPr lang="en-US" dirty="0"/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74464"/>
            <a:ext cx="653742" cy="18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267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9144000" cy="771525"/>
            <a:chOff x="0" y="0"/>
            <a:chExt cx="9144000" cy="771525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0"/>
              <a:ext cx="9144000" cy="771525"/>
            </a:xfrm>
            <a:prstGeom prst="rect">
              <a:avLst/>
            </a:prstGeom>
            <a:solidFill>
              <a:srgbClr val="006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44" t="16769" b="76302"/>
            <a:stretch/>
          </p:blipFill>
          <p:spPr>
            <a:xfrm>
              <a:off x="0" y="99844"/>
              <a:ext cx="3861250" cy="58262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 userDrawn="1"/>
        </p:nvGrpSpPr>
        <p:grpSpPr>
          <a:xfrm>
            <a:off x="7692828" y="82306"/>
            <a:ext cx="1451172" cy="600164"/>
            <a:chOff x="7692828" y="52920"/>
            <a:chExt cx="1451172" cy="697407"/>
          </a:xfrm>
          <a:effectLst>
            <a:outerShdw blurRad="50800" dist="38100" dir="5400000" algn="ctr" rotWithShape="0">
              <a:schemeClr val="tx1">
                <a:alpha val="40000"/>
              </a:scheme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7696200" y="116775"/>
              <a:ext cx="1447800" cy="620967"/>
            </a:xfrm>
            <a:prstGeom prst="rect">
              <a:avLst/>
            </a:prstGeom>
            <a:solidFill>
              <a:srgbClr val="267F4C"/>
            </a:solidFill>
            <a:ln>
              <a:solidFill>
                <a:srgbClr val="267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92828" y="52920"/>
              <a:ext cx="1445061" cy="69740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PEER-REVIEWED</a:t>
              </a:r>
            </a:p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PLAIN</a:t>
              </a:r>
              <a:r>
                <a:rPr lang="en-GB" sz="1100" b="0" baseline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 LANGUAGE SUMMARY</a:t>
              </a:r>
              <a:endParaRPr lang="en-GB" sz="1100" b="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434" y="1828800"/>
            <a:ext cx="2971800" cy="4114800"/>
          </a:xfrm>
          <a:prstGeom prst="roundRect">
            <a:avLst>
              <a:gd name="adj" fmla="val 5706"/>
            </a:avLst>
          </a:prstGeom>
          <a:ln w="28575">
            <a:solidFill>
              <a:srgbClr val="006F2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solidFill>
                  <a:srgbClr val="006F22"/>
                </a:solidFill>
              </a:rPr>
              <a:t>Key Points</a:t>
            </a:r>
          </a:p>
          <a:p>
            <a:r>
              <a:rPr lang="en-N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IL-36 receptor antagonist being developed </a:t>
            </a:r>
            <a:r>
              <a:rPr lang="en-N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</a:t>
            </a:r>
            <a:r>
              <a:rPr lang="en-NZ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Boehringer</a:t>
            </a:r>
            <a:r>
              <a:rPr lang="en-N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NZ" sz="1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Ingelheim</a:t>
            </a:r>
            <a:r>
              <a:rPr lang="en-N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treatment </a:t>
            </a:r>
            <a:r>
              <a:rPr lang="en-NZ" sz="1500" b="1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NZ" sz="15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immune-mediated disorders</a:t>
            </a:r>
            <a:endParaRPr lang="en-NZ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Received </a:t>
            </a:r>
            <a:r>
              <a:rPr lang="en-N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its first approval on </a:t>
            </a:r>
            <a:r>
              <a:rPr lang="en-N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September </a:t>
            </a:r>
            <a:r>
              <a:rPr lang="en-N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 in </a:t>
            </a:r>
            <a:r>
              <a:rPr lang="en-N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USA</a:t>
            </a:r>
          </a:p>
          <a:p>
            <a:r>
              <a:rPr lang="en-NZ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Approved for the treatment of </a:t>
            </a:r>
            <a:r>
              <a:rPr lang="en-NZ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GPP flares in adults</a:t>
            </a:r>
            <a:endParaRPr lang="en-GB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 smtClean="0"/>
              <a:t>This summary </a:t>
            </a:r>
            <a:r>
              <a:rPr lang="en-GB" sz="1100" dirty="0"/>
              <a:t>represents the opinions of the </a:t>
            </a:r>
            <a:r>
              <a:rPr lang="en-GB" sz="1100" dirty="0" smtClean="0"/>
              <a:t>author. </a:t>
            </a:r>
            <a:r>
              <a:rPr lang="en-NZ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For </a:t>
            </a:r>
            <a:r>
              <a:rPr lang="en-NZ" sz="1100" dirty="0">
                <a:solidFill>
                  <a:prstClr val="black"/>
                </a:solidFill>
                <a:latin typeface="Calibri" panose="020F0502020204030204" pitchFamily="34" charset="0"/>
              </a:rPr>
              <a:t>a full list of declarations, including funding and author disclosure statements, and copyright information, please see the full text online.</a:t>
            </a:r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smtClean="0"/>
              <a:t>© Springer Nature Switzerland AG 2022.</a:t>
            </a:r>
            <a:endParaRPr lang="en-GB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1981200" y="6442816"/>
            <a:ext cx="7104530" cy="442079"/>
          </a:xfrm>
        </p:spPr>
        <p:txBody>
          <a:bodyPr/>
          <a:lstStyle/>
          <a:p>
            <a:r>
              <a:rPr lang="en-GB" dirty="0" err="1"/>
              <a:t>S</a:t>
            </a:r>
            <a:r>
              <a:rPr lang="en-GB" dirty="0" err="1" smtClean="0"/>
              <a:t>pesolimab</a:t>
            </a:r>
            <a:r>
              <a:rPr lang="en-GB" dirty="0" smtClean="0"/>
              <a:t>: </a:t>
            </a:r>
            <a:r>
              <a:rPr lang="en-GB" dirty="0"/>
              <a:t>First Approval</a:t>
            </a:r>
            <a:endParaRPr lang="en-GB" dirty="0" smtClean="0"/>
          </a:p>
          <a:p>
            <a:r>
              <a:rPr lang="en-GB" dirty="0" smtClean="0"/>
              <a:t>Blair H.A. Drugs. 2022. </a:t>
            </a:r>
            <a:r>
              <a:rPr lang="en-GB" dirty="0"/>
              <a:t>https://doi.org/10.1007/s40265-022-01801-4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6434" y="868466"/>
            <a:ext cx="2971800" cy="807934"/>
          </a:xfrm>
          <a:prstGeom prst="rect">
            <a:avLst/>
          </a:prstGeom>
          <a:solidFill>
            <a:srgbClr val="D7EFD5"/>
          </a:solidFill>
          <a:ln>
            <a:solidFill>
              <a:srgbClr val="006F2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95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Spesolimab</a:t>
            </a:r>
            <a:r>
              <a:rPr lang="en-NZ" sz="19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Adis Evaluation</a:t>
            </a:r>
            <a:endParaRPr lang="en-NZ" sz="19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868467"/>
            <a:ext cx="5562600" cy="5075134"/>
          </a:xfrm>
          <a:prstGeom prst="roundRect">
            <a:avLst>
              <a:gd name="adj" fmla="val 3157"/>
            </a:avLst>
          </a:prstGeom>
          <a:ln w="28575">
            <a:solidFill>
              <a:srgbClr val="006F24"/>
            </a:solidFill>
          </a:ln>
        </p:spPr>
        <p:txBody>
          <a:bodyPr wrap="square">
            <a:noAutofit/>
          </a:bodyPr>
          <a:lstStyle/>
          <a:p>
            <a:r>
              <a:rPr lang="en-GB" sz="2000" b="1" dirty="0" smtClean="0">
                <a:solidFill>
                  <a:srgbClr val="006F22"/>
                </a:solidFill>
              </a:rPr>
              <a:t>Summary</a:t>
            </a:r>
            <a:endParaRPr lang="en-GB" sz="2000" b="1" dirty="0">
              <a:solidFill>
                <a:srgbClr val="006F22"/>
              </a:solidFill>
            </a:endParaRPr>
          </a:p>
          <a:p>
            <a:endParaRPr lang="en-N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Spesolimab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N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spesolimab-sbzo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SPEVIGO®) is an IL-36 receptor antagonist being developed by </a:t>
            </a:r>
            <a:r>
              <a:rPr lang="en-N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Boehringer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NZ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Ingelheim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treatment of various immune-mediated disorders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NZ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Spesolimab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approved in 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USA 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September 2022 for the treatment of patients with 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generalized pustular psoriasis (GPP) flares in adults.</a:t>
            </a: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110963"/>
            <a:ext cx="1524000" cy="585924"/>
          </a:xfrm>
          <a:prstGeom prst="rect">
            <a:avLst/>
          </a:prstGeom>
          <a:solidFill>
            <a:srgbClr val="267F4C"/>
          </a:solidFill>
          <a:ln>
            <a:solidFill>
              <a:srgbClr val="267F4C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400" dirty="0"/>
              <a:t>PEER-REVIEWED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4" id="{2C55AF23-5617-46AE-B1B1-F5E72645F29E}" vid="{0CD4E1FD-E8EB-4250-AD67-B4A95C1182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AIR Template (Drugs)</Template>
  <TotalTime>24</TotalTime>
  <Words>147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 Nature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Duggan</dc:creator>
  <cp:lastModifiedBy>Hannah Blair</cp:lastModifiedBy>
  <cp:revision>10</cp:revision>
  <dcterms:created xsi:type="dcterms:W3CDTF">2022-09-01T02:34:36Z</dcterms:created>
  <dcterms:modified xsi:type="dcterms:W3CDTF">2022-11-07T22:18:01Z</dcterms:modified>
</cp:coreProperties>
</file>