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4110B1-FD4D-4348-B6C5-ABBD1F7B228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09D"/>
    <a:srgbClr val="52BFDF"/>
    <a:srgbClr val="2BC3C2"/>
    <a:srgbClr val="007399"/>
    <a:srgbClr val="01D09D"/>
    <a:srgbClr val="01AE83"/>
    <a:srgbClr val="622AB6"/>
    <a:srgbClr val="522398"/>
    <a:srgbClr val="5A27A7"/>
    <a:srgbClr val="178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 varScale="1">
        <p:scale>
          <a:sx n="151" d="100"/>
          <a:sy n="151" d="100"/>
        </p:scale>
        <p:origin x="226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9F40E-F086-4AC2-A2B4-02EC97C259EA}" type="datetimeFigureOut">
              <a:rPr lang="en-NZ" smtClean="0"/>
              <a:t>1/11/2022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4512D-1CFC-4FB0-BE11-DE4EF6A4D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150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4512D-1CFC-4FB0-BE11-DE4EF6A4D246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474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1D09D"/>
              </a:buClr>
              <a:defRPr/>
            </a:lvl1pPr>
            <a:lvl2pPr>
              <a:buClr>
                <a:srgbClr val="01D09D"/>
              </a:buClr>
              <a:defRPr/>
            </a:lvl2pPr>
            <a:lvl3pPr>
              <a:buClr>
                <a:srgbClr val="01D09D"/>
              </a:buClr>
              <a:defRPr/>
            </a:lvl3pPr>
            <a:lvl4pPr>
              <a:buClr>
                <a:srgbClr val="01D09D"/>
              </a:buClr>
              <a:defRPr/>
            </a:lvl4pPr>
            <a:lvl5pPr>
              <a:buClr>
                <a:srgbClr val="01D09D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reference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6431280"/>
            <a:ext cx="9144000" cy="426720"/>
            <a:chOff x="0" y="6431280"/>
            <a:chExt cx="9144000" cy="426720"/>
          </a:xfrm>
          <a:solidFill>
            <a:srgbClr val="0B509D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6477000"/>
              <a:ext cx="91440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43128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rgbClr val="00459A"/>
                </a:solidFill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-2697" y="0"/>
            <a:ext cx="9144000" cy="771525"/>
          </a:xfrm>
          <a:prstGeom prst="rect">
            <a:avLst/>
          </a:prstGeom>
          <a:solidFill>
            <a:srgbClr val="0B5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845303" y="160757"/>
            <a:ext cx="1296000" cy="461665"/>
          </a:xfrm>
          <a:prstGeom prst="rect">
            <a:avLst/>
          </a:prstGeom>
          <a:solidFill>
            <a:srgbClr val="266CAB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Trebuchet MS" pitchFamily="34" charset="0"/>
              </a:rPr>
              <a:t>PEER-REVIEWED</a:t>
            </a:r>
            <a:r>
              <a:rPr lang="en-US" sz="1200" baseline="0" dirty="0" smtClean="0">
                <a:solidFill>
                  <a:schemeClr val="bg1"/>
                </a:solidFill>
                <a:latin typeface="Trebuchet MS" pitchFamily="34" charset="0"/>
              </a:rPr>
              <a:t> FEATURE</a:t>
            </a:r>
            <a:endParaRPr lang="en-US" sz="1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84" t="16587" r="16632" b="76314"/>
          <a:stretch/>
        </p:blipFill>
        <p:spPr>
          <a:xfrm>
            <a:off x="304800" y="147307"/>
            <a:ext cx="2129413" cy="4823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76200" y="6442816"/>
            <a:ext cx="9067800" cy="331695"/>
          </a:xfrm>
        </p:spPr>
        <p:txBody>
          <a:bodyPr/>
          <a:lstStyle/>
          <a:p>
            <a:pPr algn="l"/>
            <a:r>
              <a:rPr lang="en-NZ" dirty="0" err="1" smtClean="0"/>
              <a:t>Fauvelle</a:t>
            </a:r>
            <a:r>
              <a:rPr lang="en-NZ" dirty="0"/>
              <a:t>, K.  </a:t>
            </a:r>
            <a:r>
              <a:rPr lang="en-NZ" dirty="0" err="1" smtClean="0"/>
              <a:t>Bigna</a:t>
            </a:r>
            <a:r>
              <a:rPr lang="en-NZ" dirty="0"/>
              <a:t>, J.J</a:t>
            </a:r>
            <a:r>
              <a:rPr lang="en-NZ" dirty="0" smtClean="0"/>
              <a:t>. </a:t>
            </a:r>
            <a:r>
              <a:rPr lang="en-NZ" dirty="0"/>
              <a:t>Compliance with Prescribing and Dispensing Conditions for </a:t>
            </a:r>
            <a:r>
              <a:rPr lang="en-NZ" dirty="0" smtClean="0"/>
              <a:t>Valproate and </a:t>
            </a:r>
            <a:r>
              <a:rPr lang="en-NZ" dirty="0"/>
              <a:t>Related Substances in Girls and Women of Childbearing </a:t>
            </a:r>
            <a:r>
              <a:rPr lang="en-NZ" dirty="0" smtClean="0"/>
              <a:t>Potential: A </a:t>
            </a:r>
            <a:r>
              <a:rPr lang="en-NZ" dirty="0"/>
              <a:t>Survey of Community Pharmacists in </a:t>
            </a:r>
            <a:r>
              <a:rPr lang="en-NZ" dirty="0" smtClean="0"/>
              <a:t>France. </a:t>
            </a:r>
            <a:r>
              <a:rPr lang="en-NZ" i="1" dirty="0" smtClean="0"/>
              <a:t>Drug Safety. </a:t>
            </a:r>
            <a:r>
              <a:rPr lang="en-NZ" dirty="0" smtClean="0"/>
              <a:t>2022. </a:t>
            </a:r>
            <a:r>
              <a:rPr lang="en-NZ" dirty="0"/>
              <a:t>https://doi.org/10.1007/s40264-022-01234-8</a:t>
            </a:r>
            <a:endParaRPr lang="en-US" i="1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744330"/>
          </a:xfrm>
        </p:spPr>
        <p:txBody>
          <a:bodyPr/>
          <a:lstStyle/>
          <a:p>
            <a:pPr marL="0" indent="0">
              <a:buNone/>
            </a:pPr>
            <a:r>
              <a:rPr lang="en-NZ" b="1" dirty="0"/>
              <a:t>Key </a:t>
            </a:r>
            <a:r>
              <a:rPr lang="en-NZ" b="1" dirty="0" smtClean="0"/>
              <a:t>Points</a:t>
            </a:r>
          </a:p>
          <a:p>
            <a:r>
              <a:rPr lang="en-NZ" dirty="0" smtClean="0"/>
              <a:t>In </a:t>
            </a:r>
            <a:r>
              <a:rPr lang="en-NZ" dirty="0"/>
              <a:t>France, valproate and related substances are subject to measures governing prescription and dispensing to girls and women of childbearing potential, which were introduced in 2015 and strengthened in 2018. </a:t>
            </a:r>
            <a:endParaRPr lang="en-NZ" dirty="0" smtClean="0"/>
          </a:p>
          <a:p>
            <a:r>
              <a:rPr lang="en-NZ" dirty="0" smtClean="0"/>
              <a:t>Five </a:t>
            </a:r>
            <a:r>
              <a:rPr lang="en-NZ" dirty="0"/>
              <a:t>years after </a:t>
            </a:r>
            <a:r>
              <a:rPr lang="en-NZ" dirty="0" err="1"/>
              <a:t>frst</a:t>
            </a:r>
            <a:r>
              <a:rPr lang="en-NZ" dirty="0"/>
              <a:t> being introduced and 2 years after the measures were last strengthened, compliance with these measures among valproate prescribers remained stable, with no </a:t>
            </a:r>
            <a:r>
              <a:rPr lang="en-NZ" dirty="0" err="1"/>
              <a:t>signifcant</a:t>
            </a:r>
            <a:r>
              <a:rPr lang="en-NZ" dirty="0"/>
              <a:t> improvement since 2017. </a:t>
            </a:r>
            <a:endParaRPr lang="en-NZ" dirty="0" smtClean="0"/>
          </a:p>
          <a:p>
            <a:r>
              <a:rPr lang="en-NZ" dirty="0" smtClean="0"/>
              <a:t>All </a:t>
            </a:r>
            <a:r>
              <a:rPr lang="en-NZ" dirty="0"/>
              <a:t>stakeholders, including health authorities, should increase and diversify their communication </a:t>
            </a:r>
            <a:r>
              <a:rPr lang="en-NZ" dirty="0" err="1"/>
              <a:t>eforts</a:t>
            </a:r>
            <a:r>
              <a:rPr lang="en-NZ" dirty="0"/>
              <a:t> with healthcare professionals to raise awareness of risk minimization measures to limit prenatal exposure to valproate.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summary slide represents </a:t>
            </a:r>
            <a:r>
              <a:rPr lang="en-GB" sz="1100" dirty="0"/>
              <a:t>the opinions of </a:t>
            </a:r>
            <a:r>
              <a:rPr lang="en-GB" sz="1100" dirty="0" smtClean="0"/>
              <a:t>the authors. </a:t>
            </a:r>
            <a:r>
              <a:rPr lang="en-GB" sz="1100" dirty="0"/>
              <a:t>For a full list of declarations, including funding and author disclosure statements, and copyright information, please see the full text online.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00800" y="156770"/>
            <a:ext cx="1049060" cy="463554"/>
            <a:chOff x="82534" y="9906361"/>
            <a:chExt cx="1049060" cy="415976"/>
          </a:xfrm>
        </p:grpSpPr>
        <p:sp>
          <p:nvSpPr>
            <p:cNvPr id="9" name="Rounded Rectangle 8"/>
            <p:cNvSpPr/>
            <p:nvPr/>
          </p:nvSpPr>
          <p:spPr>
            <a:xfrm>
              <a:off x="82534" y="9906361"/>
              <a:ext cx="1049060" cy="415976"/>
            </a:xfrm>
            <a:prstGeom prst="roundRect">
              <a:avLst/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01" y="9943920"/>
              <a:ext cx="987295" cy="3163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Springer-SBM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lastModifiedBy>Nitin Joshi</cp:lastModifiedBy>
  <cp:revision>72</cp:revision>
  <dcterms:created xsi:type="dcterms:W3CDTF">2010-11-02T11:52:55Z</dcterms:created>
  <dcterms:modified xsi:type="dcterms:W3CDTF">2022-11-01T01:01:24Z</dcterms:modified>
</cp:coreProperties>
</file>