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4110B1-FD4D-4348-B6C5-ABBD1F7B228E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F4C"/>
    <a:srgbClr val="006F22"/>
    <a:srgbClr val="00717F"/>
    <a:srgbClr val="0B509D"/>
    <a:srgbClr val="52BFDF"/>
    <a:srgbClr val="2BC3C2"/>
    <a:srgbClr val="007399"/>
    <a:srgbClr val="01D09D"/>
    <a:srgbClr val="01AE83"/>
    <a:srgbClr val="622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 varScale="1">
        <p:scale>
          <a:sx n="154" d="100"/>
          <a:sy n="154" d="100"/>
        </p:scale>
        <p:origin x="2176" y="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1D09D"/>
              </a:buClr>
              <a:defRPr/>
            </a:lvl1pPr>
            <a:lvl2pPr>
              <a:buClr>
                <a:srgbClr val="01D09D"/>
              </a:buClr>
              <a:defRPr/>
            </a:lvl2pPr>
            <a:lvl3pPr>
              <a:buClr>
                <a:srgbClr val="01D09D"/>
              </a:buClr>
              <a:defRPr/>
            </a:lvl3pPr>
            <a:lvl4pPr>
              <a:buClr>
                <a:srgbClr val="01D09D"/>
              </a:buClr>
              <a:defRPr/>
            </a:lvl4pPr>
            <a:lvl5pPr>
              <a:buClr>
                <a:srgbClr val="01D09D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reference 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6431280"/>
            <a:ext cx="9144000" cy="426720"/>
            <a:chOff x="0" y="6431280"/>
            <a:chExt cx="9144000" cy="426720"/>
          </a:xfrm>
          <a:solidFill>
            <a:srgbClr val="00717F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6477000"/>
              <a:ext cx="9144000" cy="381000"/>
            </a:xfrm>
            <a:prstGeom prst="rect">
              <a:avLst/>
            </a:prstGeom>
            <a:solidFill>
              <a:srgbClr val="267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431280"/>
              <a:ext cx="9144000" cy="45720"/>
            </a:xfrm>
            <a:prstGeom prst="rect">
              <a:avLst/>
            </a:prstGeom>
            <a:solidFill>
              <a:srgbClr val="267F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rgbClr val="00459A"/>
                </a:solidFill>
              </a:endParaRPr>
            </a:p>
          </p:txBody>
        </p:sp>
      </p:grpSp>
      <p:grpSp>
        <p:nvGrpSpPr>
          <p:cNvPr id="8" name="Group 7"/>
          <p:cNvGrpSpPr/>
          <p:nvPr userDrawn="1"/>
        </p:nvGrpSpPr>
        <p:grpSpPr>
          <a:xfrm>
            <a:off x="-2697" y="0"/>
            <a:ext cx="9144000" cy="771525"/>
            <a:chOff x="-2697" y="0"/>
            <a:chExt cx="9144000" cy="771525"/>
          </a:xfrm>
        </p:grpSpPr>
        <p:sp>
          <p:nvSpPr>
            <p:cNvPr id="9" name="Rectangle 8"/>
            <p:cNvSpPr/>
            <p:nvPr userDrawn="1"/>
          </p:nvSpPr>
          <p:spPr>
            <a:xfrm>
              <a:off x="-2697" y="0"/>
              <a:ext cx="9144000" cy="771525"/>
            </a:xfrm>
            <a:prstGeom prst="rect">
              <a:avLst/>
            </a:prstGeom>
            <a:solidFill>
              <a:srgbClr val="006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7845303" y="160757"/>
              <a:ext cx="1296000" cy="460800"/>
            </a:xfrm>
            <a:prstGeom prst="rect">
              <a:avLst/>
            </a:prstGeom>
            <a:solidFill>
              <a:srgbClr val="267F4C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Trebuchet MS" pitchFamily="34" charset="0"/>
                </a:rPr>
                <a:t>PEER-REVIEWED FEATURE</a:t>
              </a:r>
              <a:endParaRPr lang="en-US" sz="1200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44" t="16769" b="76302"/>
          <a:stretch/>
        </p:blipFill>
        <p:spPr>
          <a:xfrm>
            <a:off x="-2697" y="99844"/>
            <a:ext cx="3861250" cy="5826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0" y="6442816"/>
            <a:ext cx="9067800" cy="338984"/>
          </a:xfrm>
        </p:spPr>
        <p:txBody>
          <a:bodyPr/>
          <a:lstStyle/>
          <a:p>
            <a:pPr algn="l"/>
            <a:r>
              <a:rPr lang="en-NZ" sz="900" dirty="0" smtClean="0"/>
              <a:t>Khanna, S., </a:t>
            </a:r>
            <a:r>
              <a:rPr lang="en-NZ" sz="900" dirty="0" err="1" smtClean="0"/>
              <a:t>Assi</a:t>
            </a:r>
            <a:r>
              <a:rPr lang="en-NZ" sz="900" dirty="0" smtClean="0"/>
              <a:t>, M., Lee, C. </a:t>
            </a:r>
            <a:r>
              <a:rPr lang="en-NZ" sz="900" i="1" dirty="0" smtClean="0"/>
              <a:t>et al</a:t>
            </a:r>
            <a:r>
              <a:rPr lang="en-NZ" sz="900" dirty="0" smtClean="0"/>
              <a:t>. Efficacy and Safety of RBX2660 in PUNCH CD3, a Phase III, Randomized, Double‑Blind, Placebo‑Controlled Trial with a Bayesian Primary Analysis for the Prevention of Recurrent </a:t>
            </a:r>
            <a:r>
              <a:rPr lang="en-NZ" sz="900" i="1" dirty="0" err="1" smtClean="0"/>
              <a:t>Clostridioides</a:t>
            </a:r>
            <a:r>
              <a:rPr lang="en-NZ" sz="900" i="1" dirty="0" smtClean="0"/>
              <a:t> difficile </a:t>
            </a:r>
            <a:r>
              <a:rPr lang="en-NZ" sz="900" dirty="0" smtClean="0"/>
              <a:t>Infection. </a:t>
            </a:r>
            <a:r>
              <a:rPr lang="en-GB" sz="900" i="1" dirty="0" smtClean="0"/>
              <a:t>Drugs</a:t>
            </a:r>
            <a:r>
              <a:rPr lang="en-GB" sz="900" dirty="0" smtClean="0"/>
              <a:t>. 2022</a:t>
            </a:r>
            <a:r>
              <a:rPr lang="en-US" sz="900" dirty="0" smtClean="0"/>
              <a:t>. https</a:t>
            </a:r>
            <a:r>
              <a:rPr lang="en-US" sz="900" dirty="0"/>
              <a:t>://doi.org/10.1007/s40265-022-01797-x</a:t>
            </a:r>
          </a:p>
          <a:p>
            <a:pPr algn="l"/>
            <a:endParaRPr lang="en-US" sz="9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744330"/>
          </a:xfrm>
        </p:spPr>
        <p:txBody>
          <a:bodyPr/>
          <a:lstStyle/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sz="3200" b="1" i="1" dirty="0" smtClean="0"/>
              <a:t>Key Points</a:t>
            </a:r>
          </a:p>
          <a:p>
            <a:pPr marL="0" indent="0">
              <a:buNone/>
            </a:pPr>
            <a:endParaRPr lang="en-GB" sz="3200" b="1" dirty="0"/>
          </a:p>
          <a:p>
            <a:pPr lvl="0"/>
            <a:r>
              <a:rPr lang="en-US" sz="2400" dirty="0" smtClean="0"/>
              <a:t>In this phase III trial, RBX2660 was superior to placebo in reducing recurrent </a:t>
            </a:r>
            <a:r>
              <a:rPr lang="en-US" sz="2400" i="1" dirty="0" err="1" smtClean="0"/>
              <a:t>Clostridioides</a:t>
            </a:r>
            <a:r>
              <a:rPr lang="en-US" sz="2400" i="1" dirty="0" smtClean="0"/>
              <a:t> difficile </a:t>
            </a:r>
            <a:r>
              <a:rPr lang="en-US" sz="2400" dirty="0" smtClean="0"/>
              <a:t>infection after standard-of-care antibiotics</a:t>
            </a:r>
          </a:p>
          <a:p>
            <a:pPr lvl="0"/>
            <a:endParaRPr lang="en-GB" sz="2400" dirty="0" smtClean="0"/>
          </a:p>
          <a:p>
            <a:pPr lvl="0"/>
            <a:r>
              <a:rPr lang="en-US" sz="2400" dirty="0" smtClean="0"/>
              <a:t>RBX2660 was well tolerated, with mostly mild-to-moderate </a:t>
            </a:r>
            <a:r>
              <a:rPr lang="en-US" sz="2400" dirty="0" err="1" smtClean="0"/>
              <a:t>advers</a:t>
            </a:r>
            <a:r>
              <a:rPr lang="en-US" sz="2400" dirty="0" smtClean="0"/>
              <a:t> events reported</a:t>
            </a:r>
            <a:endParaRPr lang="en-US" sz="24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943600"/>
            <a:ext cx="9067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summary slide represents </a:t>
            </a:r>
            <a:r>
              <a:rPr lang="en-GB" sz="1100" dirty="0"/>
              <a:t>the opinions of the </a:t>
            </a:r>
            <a:r>
              <a:rPr lang="en-GB" sz="1100" dirty="0" smtClean="0"/>
              <a:t>authors. </a:t>
            </a:r>
            <a:r>
              <a:rPr lang="en-GB" sz="1100" dirty="0"/>
              <a:t>For a full list of declarations, including funding and author disclosure statements, and copyright information, please see the full text online.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19800" y="193780"/>
            <a:ext cx="1049060" cy="415976"/>
            <a:chOff x="82534" y="9906361"/>
            <a:chExt cx="1049060" cy="415976"/>
          </a:xfrm>
        </p:grpSpPr>
        <p:sp>
          <p:nvSpPr>
            <p:cNvPr id="11" name="Rounded Rectangle 10"/>
            <p:cNvSpPr/>
            <p:nvPr/>
          </p:nvSpPr>
          <p:spPr>
            <a:xfrm>
              <a:off x="82534" y="9906361"/>
              <a:ext cx="1049060" cy="415976"/>
            </a:xfrm>
            <a:prstGeom prst="roundRect">
              <a:avLst/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701" y="9943920"/>
              <a:ext cx="987295" cy="31634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Springer-SBM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lastModifiedBy>Nitin Joshi</cp:lastModifiedBy>
  <cp:revision>79</cp:revision>
  <dcterms:created xsi:type="dcterms:W3CDTF">2010-11-02T11:52:55Z</dcterms:created>
  <dcterms:modified xsi:type="dcterms:W3CDTF">2022-10-26T21:12:21Z</dcterms:modified>
</cp:coreProperties>
</file>