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5029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6F2BEF-6D1B-FD03-269B-14A22D507AD8}" name="Fulton Velez" initials="FV" userId="S::fulton.velez@peartherapeutics.com::5e86e9c3-c3f7-433d-86dc-f4d0000cc49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9E9"/>
    <a:srgbClr val="DFEDED"/>
    <a:srgbClr val="00AB97"/>
    <a:srgbClr val="74BAA4"/>
    <a:srgbClr val="54AA8F"/>
    <a:srgbClr val="00D2B9"/>
    <a:srgbClr val="DFFFFB"/>
    <a:srgbClr val="EFFFFD"/>
    <a:srgbClr val="D0D5D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66" autoAdjust="0"/>
    <p:restoredTop sz="94660"/>
  </p:normalViewPr>
  <p:slideViewPr>
    <p:cSldViewPr snapToGrid="0">
      <p:cViewPr>
        <p:scale>
          <a:sx n="216" d="100"/>
          <a:sy n="216" d="100"/>
        </p:scale>
        <p:origin x="45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5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80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5C55A4D-48C6-497A-8666-BE80F6B1529A}"/>
              </a:ext>
            </a:extLst>
          </p:cNvPr>
          <p:cNvCxnSpPr/>
          <p:nvPr/>
        </p:nvCxnSpPr>
        <p:spPr>
          <a:xfrm>
            <a:off x="704707" y="6762311"/>
            <a:ext cx="3657600" cy="0"/>
          </a:xfrm>
          <a:prstGeom prst="line">
            <a:avLst/>
          </a:prstGeom>
          <a:ln>
            <a:solidFill>
              <a:schemeClr val="accent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9">
            <a:extLst>
              <a:ext uri="{FF2B5EF4-FFF2-40B4-BE49-F238E27FC236}">
                <a16:creationId xmlns:a16="http://schemas.microsoft.com/office/drawing/2014/main" id="{4DDE0DB7-E056-4DAF-8CFD-2A1FD6B17AB5}"/>
              </a:ext>
            </a:extLst>
          </p:cNvPr>
          <p:cNvSpPr/>
          <p:nvPr/>
        </p:nvSpPr>
        <p:spPr>
          <a:xfrm>
            <a:off x="0" y="-1"/>
            <a:ext cx="5036269" cy="1371412"/>
          </a:xfrm>
          <a:custGeom>
            <a:avLst/>
            <a:gdLst>
              <a:gd name="connsiteX0" fmla="*/ 0 w 5036269"/>
              <a:gd name="connsiteY0" fmla="*/ 0 h 914400"/>
              <a:gd name="connsiteX1" fmla="*/ 5036269 w 5036269"/>
              <a:gd name="connsiteY1" fmla="*/ 0 h 914400"/>
              <a:gd name="connsiteX2" fmla="*/ 5036269 w 5036269"/>
              <a:gd name="connsiteY2" fmla="*/ 914400 h 914400"/>
              <a:gd name="connsiteX3" fmla="*/ 0 w 5036269"/>
              <a:gd name="connsiteY3" fmla="*/ 914400 h 914400"/>
              <a:gd name="connsiteX4" fmla="*/ 0 w 5036269"/>
              <a:gd name="connsiteY4" fmla="*/ 0 h 914400"/>
              <a:gd name="connsiteX0" fmla="*/ 0 w 5036269"/>
              <a:gd name="connsiteY0" fmla="*/ 0 h 1065804"/>
              <a:gd name="connsiteX1" fmla="*/ 5036269 w 5036269"/>
              <a:gd name="connsiteY1" fmla="*/ 0 h 1065804"/>
              <a:gd name="connsiteX2" fmla="*/ 5036269 w 5036269"/>
              <a:gd name="connsiteY2" fmla="*/ 914400 h 1065804"/>
              <a:gd name="connsiteX3" fmla="*/ 0 w 5036269"/>
              <a:gd name="connsiteY3" fmla="*/ 914400 h 1065804"/>
              <a:gd name="connsiteX4" fmla="*/ 0 w 5036269"/>
              <a:gd name="connsiteY4" fmla="*/ 0 h 1065804"/>
              <a:gd name="connsiteX0" fmla="*/ 0 w 5036269"/>
              <a:gd name="connsiteY0" fmla="*/ 0 h 914400"/>
              <a:gd name="connsiteX1" fmla="*/ 5036269 w 5036269"/>
              <a:gd name="connsiteY1" fmla="*/ 0 h 914400"/>
              <a:gd name="connsiteX2" fmla="*/ 5036269 w 5036269"/>
              <a:gd name="connsiteY2" fmla="*/ 914400 h 914400"/>
              <a:gd name="connsiteX3" fmla="*/ 0 w 5036269"/>
              <a:gd name="connsiteY3" fmla="*/ 914400 h 914400"/>
              <a:gd name="connsiteX4" fmla="*/ 0 w 5036269"/>
              <a:gd name="connsiteY4" fmla="*/ 0 h 914400"/>
              <a:gd name="connsiteX0" fmla="*/ 0 w 5036269"/>
              <a:gd name="connsiteY0" fmla="*/ 0 h 1052194"/>
              <a:gd name="connsiteX1" fmla="*/ 5036269 w 5036269"/>
              <a:gd name="connsiteY1" fmla="*/ 0 h 1052194"/>
              <a:gd name="connsiteX2" fmla="*/ 5036269 w 5036269"/>
              <a:gd name="connsiteY2" fmla="*/ 914400 h 1052194"/>
              <a:gd name="connsiteX3" fmla="*/ 0 w 5036269"/>
              <a:gd name="connsiteY3" fmla="*/ 914400 h 1052194"/>
              <a:gd name="connsiteX4" fmla="*/ 0 w 5036269"/>
              <a:gd name="connsiteY4" fmla="*/ 0 h 105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6269" h="1052194">
                <a:moveTo>
                  <a:pt x="0" y="0"/>
                </a:moveTo>
                <a:lnTo>
                  <a:pt x="5036269" y="0"/>
                </a:lnTo>
                <a:lnTo>
                  <a:pt x="5036269" y="914400"/>
                </a:lnTo>
                <a:cubicBezTo>
                  <a:pt x="3384407" y="735106"/>
                  <a:pt x="1490498" y="1299882"/>
                  <a:pt x="0" y="9144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effectLst>
            <a:outerShdw blurRad="101600" dist="63500" dir="5400000" sx="98000" sy="98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99BEE5A-4207-45D7-BAC7-A6E0E1846A45}"/>
              </a:ext>
            </a:extLst>
          </p:cNvPr>
          <p:cNvSpPr/>
          <p:nvPr/>
        </p:nvSpPr>
        <p:spPr>
          <a:xfrm>
            <a:off x="0" y="2729357"/>
            <a:ext cx="5029200" cy="8046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 cmpd="thickThin">
            <a:noFill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ct val="85000"/>
              </a:lnSpc>
              <a:spcBef>
                <a:spcPts val="200"/>
              </a:spcBef>
            </a:pPr>
            <a:r>
              <a:rPr lang="en-US" sz="14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Use of reSET-O is associated with </a:t>
            </a:r>
            <a:r>
              <a:rPr lang="en-US" sz="1400" b="1" kern="0" dirty="0">
                <a:solidFill>
                  <a:schemeClr val="bg1"/>
                </a:solidFill>
                <a:latin typeface="Arial Narrow" panose="020B0606020202030204" pitchFamily="34" charset="0"/>
              </a:rPr>
              <a:t>significant and durable </a:t>
            </a:r>
            <a:r>
              <a:rPr lang="en-US" sz="14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real-world reductions in emergency department (ED) and inpatient (including readmissions) utilization, reduced net costs, and increased buprenorphine adherence.  Differences in costs vs controls were greatest for Medicaid.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3CC4E0-4608-4263-9EDF-00C7828A4B43}"/>
              </a:ext>
            </a:extLst>
          </p:cNvPr>
          <p:cNvGrpSpPr/>
          <p:nvPr/>
        </p:nvGrpSpPr>
        <p:grpSpPr>
          <a:xfrm>
            <a:off x="1" y="7616453"/>
            <a:ext cx="5022980" cy="640080"/>
            <a:chOff x="91064" y="7635498"/>
            <a:chExt cx="5022980" cy="64008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EB97B22-9CF2-44C7-B003-FBD002E206FB}"/>
                </a:ext>
              </a:extLst>
            </p:cNvPr>
            <p:cNvSpPr txBox="1"/>
            <p:nvPr/>
          </p:nvSpPr>
          <p:spPr>
            <a:xfrm>
              <a:off x="91064" y="7635498"/>
              <a:ext cx="5022980" cy="640080"/>
            </a:xfrm>
            <a:prstGeom prst="rect">
              <a:avLst/>
            </a:prstGeom>
            <a:solidFill>
              <a:schemeClr val="accent2">
                <a:lumMod val="10000"/>
                <a:lumOff val="90000"/>
              </a:schemeClr>
            </a:solidFill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en-US"/>
              </a:defPPr>
            </a:lstStyle>
            <a:p>
              <a:endParaRPr lang="en-US" dirty="0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04433700-285D-424A-BE93-810527E1D15A}"/>
                </a:ext>
              </a:extLst>
            </p:cNvPr>
            <p:cNvGrpSpPr/>
            <p:nvPr/>
          </p:nvGrpSpPr>
          <p:grpSpPr>
            <a:xfrm>
              <a:off x="143373" y="7739377"/>
              <a:ext cx="576500" cy="500161"/>
              <a:chOff x="91495" y="7735569"/>
              <a:chExt cx="753834" cy="654012"/>
            </a:xfrm>
          </p:grpSpPr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D2868223-743E-4E35-A42B-9CCA5AB68D47}"/>
                  </a:ext>
                </a:extLst>
              </p:cNvPr>
              <p:cNvSpPr/>
              <p:nvPr/>
            </p:nvSpPr>
            <p:spPr>
              <a:xfrm>
                <a:off x="114045" y="7936152"/>
                <a:ext cx="453514" cy="453429"/>
              </a:xfrm>
              <a:prstGeom prst="ellipse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endParaRPr 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Times New Roman" panose="02020603050405020304" pitchFamily="18" charset="0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A912F717-63B3-41BF-A104-BD0E87D2DA57}"/>
                  </a:ext>
                </a:extLst>
              </p:cNvPr>
              <p:cNvSpPr/>
              <p:nvPr/>
            </p:nvSpPr>
            <p:spPr>
              <a:xfrm>
                <a:off x="403480" y="7828295"/>
                <a:ext cx="441849" cy="441767"/>
              </a:xfrm>
              <a:prstGeom prst="ellipse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endParaRPr 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Times New Roman" panose="02020603050405020304" pitchFamily="18" charset="0"/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1AE41A28-C9B0-434E-8FE0-7D7E5A91E5B0}"/>
                  </a:ext>
                </a:extLst>
              </p:cNvPr>
              <p:cNvSpPr/>
              <p:nvPr/>
            </p:nvSpPr>
            <p:spPr>
              <a:xfrm>
                <a:off x="199612" y="7746214"/>
                <a:ext cx="322838" cy="322778"/>
              </a:xfrm>
              <a:prstGeom prst="ellipse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endParaRPr 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61BCB1D7-4D29-47F3-9FFC-25DA917500A8}"/>
                  </a:ext>
                </a:extLst>
              </p:cNvPr>
              <p:cNvGrpSpPr/>
              <p:nvPr/>
            </p:nvGrpSpPr>
            <p:grpSpPr>
              <a:xfrm>
                <a:off x="91495" y="7735569"/>
                <a:ext cx="719280" cy="652899"/>
                <a:chOff x="6856413" y="169863"/>
                <a:chExt cx="3714751" cy="3443287"/>
              </a:xfrm>
            </p:grpSpPr>
            <p:sp>
              <p:nvSpPr>
                <p:cNvPr id="79" name="Freeform 189">
                  <a:extLst>
                    <a:ext uri="{FF2B5EF4-FFF2-40B4-BE49-F238E27FC236}">
                      <a16:creationId xmlns:a16="http://schemas.microsoft.com/office/drawing/2014/main" id="{F25A31A5-76B5-4972-8081-549A0EA128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339013" y="169863"/>
                  <a:ext cx="1766888" cy="1171575"/>
                </a:xfrm>
                <a:custGeom>
                  <a:avLst/>
                  <a:gdLst>
                    <a:gd name="T0" fmla="*/ 167 w 468"/>
                    <a:gd name="T1" fmla="*/ 233 h 310"/>
                    <a:gd name="T2" fmla="*/ 149 w 468"/>
                    <a:gd name="T3" fmla="*/ 191 h 310"/>
                    <a:gd name="T4" fmla="*/ 170 w 468"/>
                    <a:gd name="T5" fmla="*/ 144 h 310"/>
                    <a:gd name="T6" fmla="*/ 226 w 468"/>
                    <a:gd name="T7" fmla="*/ 125 h 310"/>
                    <a:gd name="T8" fmla="*/ 226 w 468"/>
                    <a:gd name="T9" fmla="*/ 105 h 310"/>
                    <a:gd name="T10" fmla="*/ 257 w 468"/>
                    <a:gd name="T11" fmla="*/ 105 h 310"/>
                    <a:gd name="T12" fmla="*/ 258 w 468"/>
                    <a:gd name="T13" fmla="*/ 124 h 310"/>
                    <a:gd name="T14" fmla="*/ 309 w 468"/>
                    <a:gd name="T15" fmla="*/ 142 h 310"/>
                    <a:gd name="T16" fmla="*/ 330 w 468"/>
                    <a:gd name="T17" fmla="*/ 191 h 310"/>
                    <a:gd name="T18" fmla="*/ 277 w 468"/>
                    <a:gd name="T19" fmla="*/ 191 h 310"/>
                    <a:gd name="T20" fmla="*/ 270 w 468"/>
                    <a:gd name="T21" fmla="*/ 171 h 310"/>
                    <a:gd name="T22" fmla="*/ 210 w 468"/>
                    <a:gd name="T23" fmla="*/ 168 h 310"/>
                    <a:gd name="T24" fmla="*/ 210 w 468"/>
                    <a:gd name="T25" fmla="*/ 196 h 310"/>
                    <a:gd name="T26" fmla="*/ 272 w 468"/>
                    <a:gd name="T27" fmla="*/ 215 h 310"/>
                    <a:gd name="T28" fmla="*/ 316 w 468"/>
                    <a:gd name="T29" fmla="*/ 236 h 310"/>
                    <a:gd name="T30" fmla="*/ 334 w 468"/>
                    <a:gd name="T31" fmla="*/ 280 h 310"/>
                    <a:gd name="T32" fmla="*/ 333 w 468"/>
                    <a:gd name="T33" fmla="*/ 294 h 310"/>
                    <a:gd name="T34" fmla="*/ 326 w 468"/>
                    <a:gd name="T35" fmla="*/ 309 h 310"/>
                    <a:gd name="T36" fmla="*/ 279 w 468"/>
                    <a:gd name="T37" fmla="*/ 289 h 310"/>
                    <a:gd name="T38" fmla="*/ 273 w 468"/>
                    <a:gd name="T39" fmla="*/ 273 h 310"/>
                    <a:gd name="T40" fmla="*/ 167 w 468"/>
                    <a:gd name="T41" fmla="*/ 233 h 310"/>
                    <a:gd name="T42" fmla="*/ 240 w 468"/>
                    <a:gd name="T43" fmla="*/ 48 h 310"/>
                    <a:gd name="T44" fmla="*/ 104 w 468"/>
                    <a:gd name="T45" fmla="*/ 104 h 310"/>
                    <a:gd name="T46" fmla="*/ 48 w 468"/>
                    <a:gd name="T47" fmla="*/ 240 h 310"/>
                    <a:gd name="T48" fmla="*/ 55 w 468"/>
                    <a:gd name="T49" fmla="*/ 291 h 310"/>
                    <a:gd name="T50" fmla="*/ 10 w 468"/>
                    <a:gd name="T51" fmla="*/ 310 h 310"/>
                    <a:gd name="T52" fmla="*/ 0 w 468"/>
                    <a:gd name="T53" fmla="*/ 240 h 310"/>
                    <a:gd name="T54" fmla="*/ 70 w 468"/>
                    <a:gd name="T55" fmla="*/ 70 h 310"/>
                    <a:gd name="T56" fmla="*/ 240 w 468"/>
                    <a:gd name="T57" fmla="*/ 0 h 310"/>
                    <a:gd name="T58" fmla="*/ 410 w 468"/>
                    <a:gd name="T59" fmla="*/ 70 h 310"/>
                    <a:gd name="T60" fmla="*/ 468 w 468"/>
                    <a:gd name="T61" fmla="*/ 166 h 310"/>
                    <a:gd name="T62" fmla="*/ 426 w 468"/>
                    <a:gd name="T63" fmla="*/ 191 h 310"/>
                    <a:gd name="T64" fmla="*/ 376 w 468"/>
                    <a:gd name="T65" fmla="*/ 104 h 310"/>
                    <a:gd name="T66" fmla="*/ 240 w 468"/>
                    <a:gd name="T67" fmla="*/ 48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468" h="310">
                      <a:moveTo>
                        <a:pt x="167" y="233"/>
                      </a:moveTo>
                      <a:cubicBezTo>
                        <a:pt x="155" y="222"/>
                        <a:pt x="149" y="208"/>
                        <a:pt x="149" y="191"/>
                      </a:cubicBezTo>
                      <a:cubicBezTo>
                        <a:pt x="149" y="171"/>
                        <a:pt x="156" y="156"/>
                        <a:pt x="170" y="144"/>
                      </a:cubicBezTo>
                      <a:cubicBezTo>
                        <a:pt x="185" y="132"/>
                        <a:pt x="201" y="125"/>
                        <a:pt x="226" y="125"/>
                      </a:cubicBezTo>
                      <a:cubicBezTo>
                        <a:pt x="226" y="105"/>
                        <a:pt x="226" y="105"/>
                        <a:pt x="226" y="105"/>
                      </a:cubicBezTo>
                      <a:cubicBezTo>
                        <a:pt x="257" y="105"/>
                        <a:pt x="257" y="105"/>
                        <a:pt x="257" y="105"/>
                      </a:cubicBezTo>
                      <a:cubicBezTo>
                        <a:pt x="258" y="124"/>
                        <a:pt x="258" y="124"/>
                        <a:pt x="258" y="124"/>
                      </a:cubicBezTo>
                      <a:cubicBezTo>
                        <a:pt x="281" y="125"/>
                        <a:pt x="296" y="131"/>
                        <a:pt x="309" y="142"/>
                      </a:cubicBezTo>
                      <a:cubicBezTo>
                        <a:pt x="322" y="154"/>
                        <a:pt x="329" y="170"/>
                        <a:pt x="330" y="191"/>
                      </a:cubicBezTo>
                      <a:cubicBezTo>
                        <a:pt x="277" y="191"/>
                        <a:pt x="277" y="191"/>
                        <a:pt x="277" y="191"/>
                      </a:cubicBezTo>
                      <a:cubicBezTo>
                        <a:pt x="277" y="182"/>
                        <a:pt x="274" y="175"/>
                        <a:pt x="270" y="171"/>
                      </a:cubicBezTo>
                      <a:cubicBezTo>
                        <a:pt x="262" y="160"/>
                        <a:pt x="221" y="160"/>
                        <a:pt x="210" y="168"/>
                      </a:cubicBezTo>
                      <a:cubicBezTo>
                        <a:pt x="202" y="175"/>
                        <a:pt x="201" y="189"/>
                        <a:pt x="210" y="196"/>
                      </a:cubicBezTo>
                      <a:cubicBezTo>
                        <a:pt x="220" y="204"/>
                        <a:pt x="257" y="210"/>
                        <a:pt x="272" y="215"/>
                      </a:cubicBezTo>
                      <a:cubicBezTo>
                        <a:pt x="292" y="221"/>
                        <a:pt x="306" y="228"/>
                        <a:pt x="316" y="236"/>
                      </a:cubicBezTo>
                      <a:cubicBezTo>
                        <a:pt x="328" y="247"/>
                        <a:pt x="334" y="262"/>
                        <a:pt x="334" y="280"/>
                      </a:cubicBezTo>
                      <a:cubicBezTo>
                        <a:pt x="334" y="285"/>
                        <a:pt x="334" y="290"/>
                        <a:pt x="333" y="294"/>
                      </a:cubicBezTo>
                      <a:cubicBezTo>
                        <a:pt x="330" y="299"/>
                        <a:pt x="328" y="304"/>
                        <a:pt x="326" y="309"/>
                      </a:cubicBezTo>
                      <a:cubicBezTo>
                        <a:pt x="311" y="301"/>
                        <a:pt x="295" y="295"/>
                        <a:pt x="279" y="289"/>
                      </a:cubicBezTo>
                      <a:cubicBezTo>
                        <a:pt x="280" y="283"/>
                        <a:pt x="278" y="277"/>
                        <a:pt x="273" y="273"/>
                      </a:cubicBezTo>
                      <a:cubicBezTo>
                        <a:pt x="252" y="256"/>
                        <a:pt x="198" y="260"/>
                        <a:pt x="167" y="233"/>
                      </a:cubicBezTo>
                      <a:close/>
                      <a:moveTo>
                        <a:pt x="240" y="48"/>
                      </a:moveTo>
                      <a:cubicBezTo>
                        <a:pt x="187" y="48"/>
                        <a:pt x="139" y="69"/>
                        <a:pt x="104" y="104"/>
                      </a:cubicBezTo>
                      <a:cubicBezTo>
                        <a:pt x="69" y="139"/>
                        <a:pt x="48" y="187"/>
                        <a:pt x="48" y="240"/>
                      </a:cubicBezTo>
                      <a:cubicBezTo>
                        <a:pt x="48" y="258"/>
                        <a:pt x="50" y="275"/>
                        <a:pt x="55" y="291"/>
                      </a:cubicBezTo>
                      <a:cubicBezTo>
                        <a:pt x="40" y="296"/>
                        <a:pt x="25" y="303"/>
                        <a:pt x="10" y="310"/>
                      </a:cubicBezTo>
                      <a:cubicBezTo>
                        <a:pt x="4" y="288"/>
                        <a:pt x="0" y="264"/>
                        <a:pt x="0" y="240"/>
                      </a:cubicBezTo>
                      <a:cubicBezTo>
                        <a:pt x="0" y="174"/>
                        <a:pt x="27" y="114"/>
                        <a:pt x="70" y="70"/>
                      </a:cubicBezTo>
                      <a:cubicBezTo>
                        <a:pt x="114" y="27"/>
                        <a:pt x="174" y="0"/>
                        <a:pt x="240" y="0"/>
                      </a:cubicBezTo>
                      <a:cubicBezTo>
                        <a:pt x="306" y="0"/>
                        <a:pt x="366" y="27"/>
                        <a:pt x="410" y="70"/>
                      </a:cubicBezTo>
                      <a:cubicBezTo>
                        <a:pt x="436" y="97"/>
                        <a:pt x="457" y="129"/>
                        <a:pt x="468" y="166"/>
                      </a:cubicBezTo>
                      <a:cubicBezTo>
                        <a:pt x="454" y="173"/>
                        <a:pt x="439" y="181"/>
                        <a:pt x="426" y="191"/>
                      </a:cubicBezTo>
                      <a:cubicBezTo>
                        <a:pt x="417" y="158"/>
                        <a:pt x="399" y="128"/>
                        <a:pt x="376" y="104"/>
                      </a:cubicBezTo>
                      <a:cubicBezTo>
                        <a:pt x="341" y="69"/>
                        <a:pt x="293" y="48"/>
                        <a:pt x="240" y="4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190">
                  <a:extLst>
                    <a:ext uri="{FF2B5EF4-FFF2-40B4-BE49-F238E27FC236}">
                      <a16:creationId xmlns:a16="http://schemas.microsoft.com/office/drawing/2014/main" id="{EEA1F9DE-A79C-4183-AB77-E1EAB8FACB6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724901" y="865188"/>
                  <a:ext cx="1846263" cy="1933575"/>
                </a:xfrm>
                <a:custGeom>
                  <a:avLst/>
                  <a:gdLst>
                    <a:gd name="T0" fmla="*/ 52 w 489"/>
                    <a:gd name="T1" fmla="*/ 75 h 512"/>
                    <a:gd name="T2" fmla="*/ 233 w 489"/>
                    <a:gd name="T3" fmla="*/ 0 h 512"/>
                    <a:gd name="T4" fmla="*/ 414 w 489"/>
                    <a:gd name="T5" fmla="*/ 75 h 512"/>
                    <a:gd name="T6" fmla="*/ 489 w 489"/>
                    <a:gd name="T7" fmla="*/ 256 h 512"/>
                    <a:gd name="T8" fmla="*/ 414 w 489"/>
                    <a:gd name="T9" fmla="*/ 437 h 512"/>
                    <a:gd name="T10" fmla="*/ 233 w 489"/>
                    <a:gd name="T11" fmla="*/ 512 h 512"/>
                    <a:gd name="T12" fmla="*/ 140 w 489"/>
                    <a:gd name="T13" fmla="*/ 495 h 512"/>
                    <a:gd name="T14" fmla="*/ 146 w 489"/>
                    <a:gd name="T15" fmla="*/ 431 h 512"/>
                    <a:gd name="T16" fmla="*/ 45 w 489"/>
                    <a:gd name="T17" fmla="*/ 188 h 512"/>
                    <a:gd name="T18" fmla="*/ 0 w 489"/>
                    <a:gd name="T19" fmla="*/ 150 h 512"/>
                    <a:gd name="T20" fmla="*/ 52 w 489"/>
                    <a:gd name="T21" fmla="*/ 75 h 512"/>
                    <a:gd name="T22" fmla="*/ 155 w 489"/>
                    <a:gd name="T23" fmla="*/ 248 h 512"/>
                    <a:gd name="T24" fmla="*/ 135 w 489"/>
                    <a:gd name="T25" fmla="*/ 203 h 512"/>
                    <a:gd name="T26" fmla="*/ 158 w 489"/>
                    <a:gd name="T27" fmla="*/ 152 h 512"/>
                    <a:gd name="T28" fmla="*/ 218 w 489"/>
                    <a:gd name="T29" fmla="*/ 132 h 512"/>
                    <a:gd name="T30" fmla="*/ 218 w 489"/>
                    <a:gd name="T31" fmla="*/ 111 h 512"/>
                    <a:gd name="T32" fmla="*/ 252 w 489"/>
                    <a:gd name="T33" fmla="*/ 111 h 512"/>
                    <a:gd name="T34" fmla="*/ 252 w 489"/>
                    <a:gd name="T35" fmla="*/ 132 h 512"/>
                    <a:gd name="T36" fmla="*/ 307 w 489"/>
                    <a:gd name="T37" fmla="*/ 151 h 512"/>
                    <a:gd name="T38" fmla="*/ 330 w 489"/>
                    <a:gd name="T39" fmla="*/ 203 h 512"/>
                    <a:gd name="T40" fmla="*/ 273 w 489"/>
                    <a:gd name="T41" fmla="*/ 203 h 512"/>
                    <a:gd name="T42" fmla="*/ 266 w 489"/>
                    <a:gd name="T43" fmla="*/ 182 h 512"/>
                    <a:gd name="T44" fmla="*/ 201 w 489"/>
                    <a:gd name="T45" fmla="*/ 179 h 512"/>
                    <a:gd name="T46" fmla="*/ 201 w 489"/>
                    <a:gd name="T47" fmla="*/ 209 h 512"/>
                    <a:gd name="T48" fmla="*/ 268 w 489"/>
                    <a:gd name="T49" fmla="*/ 229 h 512"/>
                    <a:gd name="T50" fmla="*/ 314 w 489"/>
                    <a:gd name="T51" fmla="*/ 252 h 512"/>
                    <a:gd name="T52" fmla="*/ 334 w 489"/>
                    <a:gd name="T53" fmla="*/ 299 h 512"/>
                    <a:gd name="T54" fmla="*/ 312 w 489"/>
                    <a:gd name="T55" fmla="*/ 352 h 512"/>
                    <a:gd name="T56" fmla="*/ 249 w 489"/>
                    <a:gd name="T57" fmla="*/ 373 h 512"/>
                    <a:gd name="T58" fmla="*/ 249 w 489"/>
                    <a:gd name="T59" fmla="*/ 401 h 512"/>
                    <a:gd name="T60" fmla="*/ 217 w 489"/>
                    <a:gd name="T61" fmla="*/ 401 h 512"/>
                    <a:gd name="T62" fmla="*/ 216 w 489"/>
                    <a:gd name="T63" fmla="*/ 373 h 512"/>
                    <a:gd name="T64" fmla="*/ 155 w 489"/>
                    <a:gd name="T65" fmla="*/ 351 h 512"/>
                    <a:gd name="T66" fmla="*/ 132 w 489"/>
                    <a:gd name="T67" fmla="*/ 294 h 512"/>
                    <a:gd name="T68" fmla="*/ 192 w 489"/>
                    <a:gd name="T69" fmla="*/ 293 h 512"/>
                    <a:gd name="T70" fmla="*/ 199 w 489"/>
                    <a:gd name="T71" fmla="*/ 320 h 512"/>
                    <a:gd name="T72" fmla="*/ 267 w 489"/>
                    <a:gd name="T73" fmla="*/ 323 h 512"/>
                    <a:gd name="T74" fmla="*/ 268 w 489"/>
                    <a:gd name="T75" fmla="*/ 291 h 512"/>
                    <a:gd name="T76" fmla="*/ 155 w 489"/>
                    <a:gd name="T77" fmla="*/ 248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89" h="512">
                      <a:moveTo>
                        <a:pt x="52" y="75"/>
                      </a:moveTo>
                      <a:cubicBezTo>
                        <a:pt x="98" y="29"/>
                        <a:pt x="162" y="0"/>
                        <a:pt x="233" y="0"/>
                      </a:cubicBezTo>
                      <a:cubicBezTo>
                        <a:pt x="304" y="0"/>
                        <a:pt x="368" y="29"/>
                        <a:pt x="414" y="75"/>
                      </a:cubicBezTo>
                      <a:cubicBezTo>
                        <a:pt x="460" y="121"/>
                        <a:pt x="489" y="185"/>
                        <a:pt x="489" y="256"/>
                      </a:cubicBezTo>
                      <a:cubicBezTo>
                        <a:pt x="489" y="327"/>
                        <a:pt x="460" y="391"/>
                        <a:pt x="414" y="437"/>
                      </a:cubicBezTo>
                      <a:cubicBezTo>
                        <a:pt x="368" y="483"/>
                        <a:pt x="304" y="512"/>
                        <a:pt x="233" y="512"/>
                      </a:cubicBezTo>
                      <a:cubicBezTo>
                        <a:pt x="200" y="512"/>
                        <a:pt x="169" y="506"/>
                        <a:pt x="140" y="495"/>
                      </a:cubicBezTo>
                      <a:cubicBezTo>
                        <a:pt x="144" y="474"/>
                        <a:pt x="146" y="453"/>
                        <a:pt x="146" y="431"/>
                      </a:cubicBezTo>
                      <a:cubicBezTo>
                        <a:pt x="146" y="340"/>
                        <a:pt x="110" y="253"/>
                        <a:pt x="45" y="188"/>
                      </a:cubicBezTo>
                      <a:cubicBezTo>
                        <a:pt x="31" y="174"/>
                        <a:pt x="16" y="161"/>
                        <a:pt x="0" y="150"/>
                      </a:cubicBezTo>
                      <a:cubicBezTo>
                        <a:pt x="13" y="122"/>
                        <a:pt x="30" y="96"/>
                        <a:pt x="52" y="75"/>
                      </a:cubicBezTo>
                      <a:close/>
                      <a:moveTo>
                        <a:pt x="155" y="248"/>
                      </a:moveTo>
                      <a:cubicBezTo>
                        <a:pt x="142" y="237"/>
                        <a:pt x="135" y="222"/>
                        <a:pt x="135" y="203"/>
                      </a:cubicBezTo>
                      <a:cubicBezTo>
                        <a:pt x="135" y="182"/>
                        <a:pt x="143" y="165"/>
                        <a:pt x="158" y="152"/>
                      </a:cubicBezTo>
                      <a:cubicBezTo>
                        <a:pt x="174" y="140"/>
                        <a:pt x="191" y="133"/>
                        <a:pt x="218" y="132"/>
                      </a:cubicBezTo>
                      <a:cubicBezTo>
                        <a:pt x="218" y="111"/>
                        <a:pt x="218" y="111"/>
                        <a:pt x="218" y="111"/>
                      </a:cubicBezTo>
                      <a:cubicBezTo>
                        <a:pt x="252" y="111"/>
                        <a:pt x="252" y="111"/>
                        <a:pt x="252" y="111"/>
                      </a:cubicBezTo>
                      <a:cubicBezTo>
                        <a:pt x="252" y="132"/>
                        <a:pt x="252" y="132"/>
                        <a:pt x="252" y="132"/>
                      </a:cubicBezTo>
                      <a:cubicBezTo>
                        <a:pt x="277" y="132"/>
                        <a:pt x="293" y="139"/>
                        <a:pt x="307" y="151"/>
                      </a:cubicBezTo>
                      <a:cubicBezTo>
                        <a:pt x="322" y="164"/>
                        <a:pt x="329" y="181"/>
                        <a:pt x="330" y="203"/>
                      </a:cubicBezTo>
                      <a:cubicBezTo>
                        <a:pt x="273" y="203"/>
                        <a:pt x="273" y="203"/>
                        <a:pt x="273" y="203"/>
                      </a:cubicBezTo>
                      <a:cubicBezTo>
                        <a:pt x="272" y="194"/>
                        <a:pt x="270" y="187"/>
                        <a:pt x="266" y="182"/>
                      </a:cubicBezTo>
                      <a:cubicBezTo>
                        <a:pt x="256" y="170"/>
                        <a:pt x="212" y="170"/>
                        <a:pt x="201" y="179"/>
                      </a:cubicBezTo>
                      <a:cubicBezTo>
                        <a:pt x="192" y="186"/>
                        <a:pt x="191" y="201"/>
                        <a:pt x="201" y="209"/>
                      </a:cubicBezTo>
                      <a:cubicBezTo>
                        <a:pt x="212" y="217"/>
                        <a:pt x="251" y="224"/>
                        <a:pt x="268" y="229"/>
                      </a:cubicBezTo>
                      <a:cubicBezTo>
                        <a:pt x="289" y="235"/>
                        <a:pt x="304" y="243"/>
                        <a:pt x="314" y="252"/>
                      </a:cubicBezTo>
                      <a:cubicBezTo>
                        <a:pt x="327" y="264"/>
                        <a:pt x="334" y="279"/>
                        <a:pt x="334" y="299"/>
                      </a:cubicBezTo>
                      <a:cubicBezTo>
                        <a:pt x="334" y="322"/>
                        <a:pt x="327" y="340"/>
                        <a:pt x="312" y="352"/>
                      </a:cubicBezTo>
                      <a:cubicBezTo>
                        <a:pt x="297" y="365"/>
                        <a:pt x="279" y="372"/>
                        <a:pt x="249" y="373"/>
                      </a:cubicBezTo>
                      <a:cubicBezTo>
                        <a:pt x="249" y="401"/>
                        <a:pt x="249" y="401"/>
                        <a:pt x="249" y="401"/>
                      </a:cubicBezTo>
                      <a:cubicBezTo>
                        <a:pt x="217" y="401"/>
                        <a:pt x="217" y="401"/>
                        <a:pt x="217" y="401"/>
                      </a:cubicBezTo>
                      <a:cubicBezTo>
                        <a:pt x="216" y="373"/>
                        <a:pt x="216" y="373"/>
                        <a:pt x="216" y="373"/>
                      </a:cubicBezTo>
                      <a:cubicBezTo>
                        <a:pt x="188" y="372"/>
                        <a:pt x="171" y="365"/>
                        <a:pt x="155" y="351"/>
                      </a:cubicBezTo>
                      <a:cubicBezTo>
                        <a:pt x="140" y="337"/>
                        <a:pt x="132" y="318"/>
                        <a:pt x="132" y="294"/>
                      </a:cubicBezTo>
                      <a:cubicBezTo>
                        <a:pt x="192" y="293"/>
                        <a:pt x="192" y="293"/>
                        <a:pt x="192" y="293"/>
                      </a:cubicBezTo>
                      <a:cubicBezTo>
                        <a:pt x="193" y="306"/>
                        <a:pt x="195" y="315"/>
                        <a:pt x="199" y="320"/>
                      </a:cubicBezTo>
                      <a:cubicBezTo>
                        <a:pt x="211" y="334"/>
                        <a:pt x="256" y="331"/>
                        <a:pt x="267" y="323"/>
                      </a:cubicBezTo>
                      <a:cubicBezTo>
                        <a:pt x="277" y="316"/>
                        <a:pt x="278" y="299"/>
                        <a:pt x="268" y="291"/>
                      </a:cubicBezTo>
                      <a:cubicBezTo>
                        <a:pt x="246" y="273"/>
                        <a:pt x="188" y="277"/>
                        <a:pt x="155" y="248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191">
                  <a:extLst>
                    <a:ext uri="{FF2B5EF4-FFF2-40B4-BE49-F238E27FC236}">
                      <a16:creationId xmlns:a16="http://schemas.microsoft.com/office/drawing/2014/main" id="{B3C9B3BE-731F-4865-98D4-8BC9FA9A2AA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856413" y="1379538"/>
                  <a:ext cx="2235200" cy="2233612"/>
                </a:xfrm>
                <a:custGeom>
                  <a:avLst/>
                  <a:gdLst>
                    <a:gd name="T0" fmla="*/ 296 w 592"/>
                    <a:gd name="T1" fmla="*/ 72 h 592"/>
                    <a:gd name="T2" fmla="*/ 138 w 592"/>
                    <a:gd name="T3" fmla="*/ 138 h 592"/>
                    <a:gd name="T4" fmla="*/ 72 w 592"/>
                    <a:gd name="T5" fmla="*/ 296 h 592"/>
                    <a:gd name="T6" fmla="*/ 138 w 592"/>
                    <a:gd name="T7" fmla="*/ 454 h 592"/>
                    <a:gd name="T8" fmla="*/ 296 w 592"/>
                    <a:gd name="T9" fmla="*/ 520 h 592"/>
                    <a:gd name="T10" fmla="*/ 454 w 592"/>
                    <a:gd name="T11" fmla="*/ 454 h 592"/>
                    <a:gd name="T12" fmla="*/ 520 w 592"/>
                    <a:gd name="T13" fmla="*/ 296 h 592"/>
                    <a:gd name="T14" fmla="*/ 454 w 592"/>
                    <a:gd name="T15" fmla="*/ 138 h 592"/>
                    <a:gd name="T16" fmla="*/ 296 w 592"/>
                    <a:gd name="T17" fmla="*/ 72 h 592"/>
                    <a:gd name="T18" fmla="*/ 215 w 592"/>
                    <a:gd name="T19" fmla="*/ 288 h 592"/>
                    <a:gd name="T20" fmla="*/ 194 w 592"/>
                    <a:gd name="T21" fmla="*/ 241 h 592"/>
                    <a:gd name="T22" fmla="*/ 218 w 592"/>
                    <a:gd name="T23" fmla="*/ 188 h 592"/>
                    <a:gd name="T24" fmla="*/ 280 w 592"/>
                    <a:gd name="T25" fmla="*/ 167 h 592"/>
                    <a:gd name="T26" fmla="*/ 280 w 592"/>
                    <a:gd name="T27" fmla="*/ 144 h 592"/>
                    <a:gd name="T28" fmla="*/ 316 w 592"/>
                    <a:gd name="T29" fmla="*/ 144 h 592"/>
                    <a:gd name="T30" fmla="*/ 316 w 592"/>
                    <a:gd name="T31" fmla="*/ 167 h 592"/>
                    <a:gd name="T32" fmla="*/ 373 w 592"/>
                    <a:gd name="T33" fmla="*/ 187 h 592"/>
                    <a:gd name="T34" fmla="*/ 396 w 592"/>
                    <a:gd name="T35" fmla="*/ 240 h 592"/>
                    <a:gd name="T36" fmla="*/ 336 w 592"/>
                    <a:gd name="T37" fmla="*/ 240 h 592"/>
                    <a:gd name="T38" fmla="*/ 330 w 592"/>
                    <a:gd name="T39" fmla="*/ 219 h 592"/>
                    <a:gd name="T40" fmla="*/ 263 w 592"/>
                    <a:gd name="T41" fmla="*/ 216 h 592"/>
                    <a:gd name="T42" fmla="*/ 262 w 592"/>
                    <a:gd name="T43" fmla="*/ 247 h 592"/>
                    <a:gd name="T44" fmla="*/ 332 w 592"/>
                    <a:gd name="T45" fmla="*/ 268 h 592"/>
                    <a:gd name="T46" fmla="*/ 381 w 592"/>
                    <a:gd name="T47" fmla="*/ 292 h 592"/>
                    <a:gd name="T48" fmla="*/ 401 w 592"/>
                    <a:gd name="T49" fmla="*/ 341 h 592"/>
                    <a:gd name="T50" fmla="*/ 378 w 592"/>
                    <a:gd name="T51" fmla="*/ 396 h 592"/>
                    <a:gd name="T52" fmla="*/ 312 w 592"/>
                    <a:gd name="T53" fmla="*/ 420 h 592"/>
                    <a:gd name="T54" fmla="*/ 312 w 592"/>
                    <a:gd name="T55" fmla="*/ 448 h 592"/>
                    <a:gd name="T56" fmla="*/ 276 w 592"/>
                    <a:gd name="T57" fmla="*/ 448 h 592"/>
                    <a:gd name="T58" fmla="*/ 276 w 592"/>
                    <a:gd name="T59" fmla="*/ 420 h 592"/>
                    <a:gd name="T60" fmla="*/ 215 w 592"/>
                    <a:gd name="T61" fmla="*/ 395 h 592"/>
                    <a:gd name="T62" fmla="*/ 191 w 592"/>
                    <a:gd name="T63" fmla="*/ 335 h 592"/>
                    <a:gd name="T64" fmla="*/ 253 w 592"/>
                    <a:gd name="T65" fmla="*/ 335 h 592"/>
                    <a:gd name="T66" fmla="*/ 261 w 592"/>
                    <a:gd name="T67" fmla="*/ 363 h 592"/>
                    <a:gd name="T68" fmla="*/ 331 w 592"/>
                    <a:gd name="T69" fmla="*/ 366 h 592"/>
                    <a:gd name="T70" fmla="*/ 333 w 592"/>
                    <a:gd name="T71" fmla="*/ 333 h 592"/>
                    <a:gd name="T72" fmla="*/ 215 w 592"/>
                    <a:gd name="T73" fmla="*/ 288 h 592"/>
                    <a:gd name="T74" fmla="*/ 87 w 592"/>
                    <a:gd name="T75" fmla="*/ 87 h 592"/>
                    <a:gd name="T76" fmla="*/ 296 w 592"/>
                    <a:gd name="T77" fmla="*/ 0 h 592"/>
                    <a:gd name="T78" fmla="*/ 505 w 592"/>
                    <a:gd name="T79" fmla="*/ 87 h 592"/>
                    <a:gd name="T80" fmla="*/ 592 w 592"/>
                    <a:gd name="T81" fmla="*/ 296 h 592"/>
                    <a:gd name="T82" fmla="*/ 505 w 592"/>
                    <a:gd name="T83" fmla="*/ 505 h 592"/>
                    <a:gd name="T84" fmla="*/ 296 w 592"/>
                    <a:gd name="T85" fmla="*/ 592 h 592"/>
                    <a:gd name="T86" fmla="*/ 87 w 592"/>
                    <a:gd name="T87" fmla="*/ 505 h 592"/>
                    <a:gd name="T88" fmla="*/ 0 w 592"/>
                    <a:gd name="T89" fmla="*/ 296 h 592"/>
                    <a:gd name="T90" fmla="*/ 87 w 592"/>
                    <a:gd name="T91" fmla="*/ 87 h 5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92" h="592">
                      <a:moveTo>
                        <a:pt x="296" y="72"/>
                      </a:moveTo>
                      <a:cubicBezTo>
                        <a:pt x="234" y="72"/>
                        <a:pt x="178" y="97"/>
                        <a:pt x="138" y="138"/>
                      </a:cubicBezTo>
                      <a:cubicBezTo>
                        <a:pt x="97" y="178"/>
                        <a:pt x="72" y="234"/>
                        <a:pt x="72" y="296"/>
                      </a:cubicBezTo>
                      <a:cubicBezTo>
                        <a:pt x="72" y="358"/>
                        <a:pt x="97" y="414"/>
                        <a:pt x="138" y="454"/>
                      </a:cubicBezTo>
                      <a:cubicBezTo>
                        <a:pt x="178" y="495"/>
                        <a:pt x="234" y="520"/>
                        <a:pt x="296" y="520"/>
                      </a:cubicBezTo>
                      <a:cubicBezTo>
                        <a:pt x="358" y="520"/>
                        <a:pt x="414" y="495"/>
                        <a:pt x="454" y="454"/>
                      </a:cubicBezTo>
                      <a:cubicBezTo>
                        <a:pt x="495" y="414"/>
                        <a:pt x="520" y="358"/>
                        <a:pt x="520" y="296"/>
                      </a:cubicBezTo>
                      <a:cubicBezTo>
                        <a:pt x="520" y="234"/>
                        <a:pt x="495" y="178"/>
                        <a:pt x="454" y="138"/>
                      </a:cubicBezTo>
                      <a:cubicBezTo>
                        <a:pt x="414" y="97"/>
                        <a:pt x="358" y="72"/>
                        <a:pt x="296" y="72"/>
                      </a:cubicBezTo>
                      <a:close/>
                      <a:moveTo>
                        <a:pt x="215" y="288"/>
                      </a:moveTo>
                      <a:cubicBezTo>
                        <a:pt x="201" y="276"/>
                        <a:pt x="194" y="261"/>
                        <a:pt x="194" y="241"/>
                      </a:cubicBezTo>
                      <a:cubicBezTo>
                        <a:pt x="194" y="219"/>
                        <a:pt x="202" y="202"/>
                        <a:pt x="218" y="188"/>
                      </a:cubicBezTo>
                      <a:cubicBezTo>
                        <a:pt x="235" y="175"/>
                        <a:pt x="252" y="168"/>
                        <a:pt x="280" y="167"/>
                      </a:cubicBezTo>
                      <a:cubicBezTo>
                        <a:pt x="280" y="144"/>
                        <a:pt x="280" y="144"/>
                        <a:pt x="280" y="144"/>
                      </a:cubicBezTo>
                      <a:cubicBezTo>
                        <a:pt x="316" y="144"/>
                        <a:pt x="316" y="144"/>
                        <a:pt x="316" y="144"/>
                      </a:cubicBezTo>
                      <a:cubicBezTo>
                        <a:pt x="316" y="167"/>
                        <a:pt x="316" y="167"/>
                        <a:pt x="316" y="167"/>
                      </a:cubicBezTo>
                      <a:cubicBezTo>
                        <a:pt x="342" y="167"/>
                        <a:pt x="359" y="174"/>
                        <a:pt x="373" y="187"/>
                      </a:cubicBezTo>
                      <a:cubicBezTo>
                        <a:pt x="388" y="200"/>
                        <a:pt x="395" y="217"/>
                        <a:pt x="396" y="240"/>
                      </a:cubicBezTo>
                      <a:cubicBezTo>
                        <a:pt x="336" y="240"/>
                        <a:pt x="336" y="240"/>
                        <a:pt x="336" y="240"/>
                      </a:cubicBezTo>
                      <a:cubicBezTo>
                        <a:pt x="336" y="230"/>
                        <a:pt x="334" y="224"/>
                        <a:pt x="330" y="219"/>
                      </a:cubicBezTo>
                      <a:cubicBezTo>
                        <a:pt x="320" y="207"/>
                        <a:pt x="274" y="207"/>
                        <a:pt x="263" y="216"/>
                      </a:cubicBezTo>
                      <a:cubicBezTo>
                        <a:pt x="253" y="223"/>
                        <a:pt x="253" y="239"/>
                        <a:pt x="262" y="247"/>
                      </a:cubicBezTo>
                      <a:cubicBezTo>
                        <a:pt x="274" y="256"/>
                        <a:pt x="315" y="262"/>
                        <a:pt x="332" y="268"/>
                      </a:cubicBezTo>
                      <a:cubicBezTo>
                        <a:pt x="354" y="274"/>
                        <a:pt x="370" y="282"/>
                        <a:pt x="381" y="292"/>
                      </a:cubicBezTo>
                      <a:cubicBezTo>
                        <a:pt x="394" y="304"/>
                        <a:pt x="401" y="320"/>
                        <a:pt x="401" y="341"/>
                      </a:cubicBezTo>
                      <a:cubicBezTo>
                        <a:pt x="401" y="365"/>
                        <a:pt x="394" y="383"/>
                        <a:pt x="378" y="396"/>
                      </a:cubicBezTo>
                      <a:cubicBezTo>
                        <a:pt x="363" y="409"/>
                        <a:pt x="343" y="418"/>
                        <a:pt x="312" y="420"/>
                      </a:cubicBezTo>
                      <a:cubicBezTo>
                        <a:pt x="312" y="448"/>
                        <a:pt x="312" y="448"/>
                        <a:pt x="312" y="448"/>
                      </a:cubicBezTo>
                      <a:cubicBezTo>
                        <a:pt x="276" y="448"/>
                        <a:pt x="276" y="448"/>
                        <a:pt x="276" y="448"/>
                      </a:cubicBezTo>
                      <a:cubicBezTo>
                        <a:pt x="276" y="420"/>
                        <a:pt x="276" y="420"/>
                        <a:pt x="276" y="420"/>
                      </a:cubicBezTo>
                      <a:cubicBezTo>
                        <a:pt x="247" y="419"/>
                        <a:pt x="231" y="409"/>
                        <a:pt x="215" y="395"/>
                      </a:cubicBezTo>
                      <a:cubicBezTo>
                        <a:pt x="199" y="381"/>
                        <a:pt x="191" y="361"/>
                        <a:pt x="191" y="335"/>
                      </a:cubicBezTo>
                      <a:cubicBezTo>
                        <a:pt x="253" y="335"/>
                        <a:pt x="253" y="335"/>
                        <a:pt x="253" y="335"/>
                      </a:cubicBezTo>
                      <a:cubicBezTo>
                        <a:pt x="254" y="348"/>
                        <a:pt x="257" y="357"/>
                        <a:pt x="261" y="363"/>
                      </a:cubicBezTo>
                      <a:cubicBezTo>
                        <a:pt x="273" y="377"/>
                        <a:pt x="320" y="374"/>
                        <a:pt x="331" y="366"/>
                      </a:cubicBezTo>
                      <a:cubicBezTo>
                        <a:pt x="342" y="358"/>
                        <a:pt x="342" y="341"/>
                        <a:pt x="333" y="333"/>
                      </a:cubicBezTo>
                      <a:cubicBezTo>
                        <a:pt x="309" y="314"/>
                        <a:pt x="250" y="318"/>
                        <a:pt x="215" y="288"/>
                      </a:cubicBezTo>
                      <a:close/>
                      <a:moveTo>
                        <a:pt x="87" y="87"/>
                      </a:moveTo>
                      <a:cubicBezTo>
                        <a:pt x="140" y="33"/>
                        <a:pt x="214" y="0"/>
                        <a:pt x="296" y="0"/>
                      </a:cubicBezTo>
                      <a:cubicBezTo>
                        <a:pt x="378" y="0"/>
                        <a:pt x="452" y="33"/>
                        <a:pt x="505" y="87"/>
                      </a:cubicBezTo>
                      <a:cubicBezTo>
                        <a:pt x="559" y="140"/>
                        <a:pt x="592" y="214"/>
                        <a:pt x="592" y="296"/>
                      </a:cubicBezTo>
                      <a:cubicBezTo>
                        <a:pt x="592" y="378"/>
                        <a:pt x="559" y="452"/>
                        <a:pt x="505" y="505"/>
                      </a:cubicBezTo>
                      <a:cubicBezTo>
                        <a:pt x="452" y="559"/>
                        <a:pt x="378" y="592"/>
                        <a:pt x="296" y="592"/>
                      </a:cubicBezTo>
                      <a:cubicBezTo>
                        <a:pt x="214" y="592"/>
                        <a:pt x="140" y="559"/>
                        <a:pt x="87" y="505"/>
                      </a:cubicBezTo>
                      <a:cubicBezTo>
                        <a:pt x="33" y="452"/>
                        <a:pt x="0" y="378"/>
                        <a:pt x="0" y="296"/>
                      </a:cubicBezTo>
                      <a:cubicBezTo>
                        <a:pt x="0" y="214"/>
                        <a:pt x="33" y="140"/>
                        <a:pt x="87" y="87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57581618-C8ED-4C2C-9119-88D981173BE1}"/>
                </a:ext>
              </a:extLst>
            </p:cNvPr>
            <p:cNvSpPr/>
            <p:nvPr/>
          </p:nvSpPr>
          <p:spPr>
            <a:xfrm>
              <a:off x="858140" y="7655187"/>
              <a:ext cx="4164093" cy="6186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200" dirty="0"/>
                <a:t>Changes in all-cause HCRU drove per-patient per-year cost differences of 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-$2,791</a:t>
              </a:r>
              <a:r>
                <a:rPr lang="en-US" sz="1200" b="1" dirty="0">
                  <a:solidFill>
                    <a:schemeClr val="accent1"/>
                  </a:solidFill>
                </a:rPr>
                <a:t> </a:t>
              </a:r>
              <a:r>
                <a:rPr lang="en-US" sz="1200" dirty="0"/>
                <a:t>versus controls (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-$3,832 </a:t>
              </a:r>
              <a:r>
                <a:rPr lang="en-US" sz="1200" dirty="0"/>
                <a:t>versus Medicaid controls). 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2173664-2EE3-4A3F-AE57-31A1D0A8B8B8}"/>
              </a:ext>
            </a:extLst>
          </p:cNvPr>
          <p:cNvSpPr/>
          <p:nvPr/>
        </p:nvSpPr>
        <p:spPr>
          <a:xfrm>
            <a:off x="0" y="9172606"/>
            <a:ext cx="5029200" cy="4572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none" lIns="0" anchor="ctr" anchorCtr="0">
            <a:noAutofit/>
          </a:bodyPr>
          <a:lstStyle/>
          <a:p>
            <a:pPr algn="r"/>
            <a:r>
              <a:rPr lang="en-US" sz="1400" b="1" dirty="0"/>
              <a:t>	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6CAF761-071E-4C37-B669-8C9AB364DA01}"/>
              </a:ext>
            </a:extLst>
          </p:cNvPr>
          <p:cNvSpPr/>
          <p:nvPr/>
        </p:nvSpPr>
        <p:spPr>
          <a:xfrm>
            <a:off x="224887" y="1503812"/>
            <a:ext cx="3599279" cy="1074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168275" algn="l"/>
                <a:tab pos="228600" algn="l"/>
              </a:tabLst>
            </a:pPr>
            <a:r>
              <a:rPr lang="en-US" sz="1200" b="1" dirty="0"/>
              <a:t>reSET-O</a:t>
            </a:r>
            <a:r>
              <a:rPr lang="en-US" sz="1200" b="1" baseline="30000" dirty="0"/>
              <a:t>®</a:t>
            </a:r>
            <a:r>
              <a:rPr lang="en-US" sz="1200" dirty="0"/>
              <a:t>,</a:t>
            </a:r>
            <a:r>
              <a:rPr lang="en-US" sz="1200" b="1" dirty="0"/>
              <a:t> </a:t>
            </a:r>
            <a:r>
              <a:rPr lang="en-US" sz="1200" dirty="0"/>
              <a:t>an </a:t>
            </a:r>
            <a:r>
              <a:rPr lang="en-US" sz="1200" b="1" dirty="0">
                <a:solidFill>
                  <a:schemeClr val="accent3"/>
                </a:solidFill>
              </a:rPr>
              <a:t>FDA-authorized PDT</a:t>
            </a:r>
            <a:r>
              <a:rPr lang="en-US" sz="1200" dirty="0"/>
              <a:t>, </a:t>
            </a:r>
            <a:br>
              <a:rPr lang="en-US" sz="1200" dirty="0"/>
            </a:br>
            <a:r>
              <a:rPr lang="en-US" sz="1200" dirty="0"/>
              <a:t>delivering cognitive behavioral therapy and contingency management to patients with opioid use disorder (OUD) may help improve clinical outcomes. 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168275" algn="l"/>
                <a:tab pos="228600" algn="l"/>
              </a:tabLst>
            </a:pPr>
            <a:r>
              <a:rPr lang="en-US" sz="1200" dirty="0"/>
              <a:t>One-year differences in HCRU showed decreased costs with post-PDT initiation.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5B3E3DC9-9095-4913-B418-BFDDF35096EF}"/>
              </a:ext>
            </a:extLst>
          </p:cNvPr>
          <p:cNvSpPr txBox="1"/>
          <p:nvPr/>
        </p:nvSpPr>
        <p:spPr>
          <a:xfrm>
            <a:off x="3977007" y="9345687"/>
            <a:ext cx="1012695" cy="57293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accent3">
                    <a:lumMod val="75000"/>
                  </a:schemeClr>
                </a:solidFill>
              </a:rPr>
              <a:t>Funded by Pear Therapeutics (US), Inc. </a:t>
            </a:r>
            <a:endParaRPr lang="en-US" sz="10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321AEB-88CE-4501-AED9-2C7041480E78}"/>
              </a:ext>
            </a:extLst>
          </p:cNvPr>
          <p:cNvSpPr/>
          <p:nvPr/>
        </p:nvSpPr>
        <p:spPr>
          <a:xfrm>
            <a:off x="108526" y="8331654"/>
            <a:ext cx="4836626" cy="78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Methods: </a:t>
            </a:r>
            <a:r>
              <a:rPr lang="en-US" sz="1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Retrospective analysis of healthcare claims data compared  all-cause HCRU (across hospital facility encounters [sum of inpatient stays, treat-and-release emergency department [ED] visits, partial hospitalizations, and hospital outpatient department visits] and clinician services [all-observed CPT codes]) after PDT initiation between reSET-O patients and controls. Overall and Medicaid-specific differences in HCRU, costs, and buprenorphine adherence were evaluated.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D56293-6E68-4E22-96CB-99D071BB18B2}"/>
              </a:ext>
            </a:extLst>
          </p:cNvPr>
          <p:cNvSpPr/>
          <p:nvPr/>
        </p:nvSpPr>
        <p:spPr>
          <a:xfrm>
            <a:off x="36545" y="84404"/>
            <a:ext cx="4884341" cy="78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Reduced Healthcare Resource Utilization (HCRU) </a:t>
            </a:r>
            <a:b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Patients With Opioid Use Disorder (OUD) in </a:t>
            </a:r>
            <a:b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12 Months After Initiation of a Prescription </a:t>
            </a:r>
            <a:b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Digital Therapeutic (PDT)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DBE848-E768-45B5-8CFC-CD5E58DE20C9}"/>
              </a:ext>
            </a:extLst>
          </p:cNvPr>
          <p:cNvSpPr/>
          <p:nvPr/>
        </p:nvSpPr>
        <p:spPr>
          <a:xfrm>
            <a:off x="236609" y="923279"/>
            <a:ext cx="4044822" cy="2877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 Velez, K </a:t>
            </a:r>
            <a:r>
              <a:rPr lang="en-US" sz="1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Anastassopoulos</a:t>
            </a:r>
            <a:r>
              <a: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 Colman, N Shah, L Kauffman, SM Murphy, C </a:t>
            </a:r>
            <a:r>
              <a:rPr lang="en-US" sz="1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Ruetsch</a:t>
            </a:r>
            <a:r>
              <a: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 </a:t>
            </a:r>
            <a:r>
              <a:rPr lang="en-US" sz="1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Maricich</a:t>
            </a:r>
            <a:r>
              <a: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2022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E7DFFF75-A665-4057-A93A-92E8FB0E778E}"/>
              </a:ext>
            </a:extLst>
          </p:cNvPr>
          <p:cNvSpPr/>
          <p:nvPr/>
        </p:nvSpPr>
        <p:spPr>
          <a:xfrm>
            <a:off x="989120" y="3634203"/>
            <a:ext cx="3103927" cy="19648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400" b="1" dirty="0"/>
              <a:t>Real-world 12-month Impact on HCRU</a:t>
            </a:r>
            <a:endParaRPr lang="en-US" sz="1400" b="1" baseline="30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AA9855-2FA9-4776-A55E-403B6BEEF76C}"/>
              </a:ext>
            </a:extLst>
          </p:cNvPr>
          <p:cNvSpPr/>
          <p:nvPr/>
        </p:nvSpPr>
        <p:spPr>
          <a:xfrm>
            <a:off x="697166" y="3791447"/>
            <a:ext cx="36878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</a:rPr>
              <a:t>reSET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-O</a:t>
            </a:r>
            <a:r>
              <a:rPr lang="en-US" sz="1400" b="1" baseline="30000" dirty="0">
                <a:solidFill>
                  <a:schemeClr val="accent1">
                    <a:lumMod val="50000"/>
                  </a:schemeClr>
                </a:solidFill>
              </a:rPr>
              <a:t>®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(n=901)</a:t>
            </a:r>
            <a:r>
              <a:rPr lang="en-US" sz="1400" b="1" baseline="30000" dirty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en-US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vs</a:t>
            </a:r>
            <a:r>
              <a:rPr lang="en-US" sz="1400" baseline="30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Control (n=978)</a:t>
            </a:r>
            <a:r>
              <a:rPr lang="en-US" sz="1400" baseline="30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endParaRPr lang="en-US" sz="20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56AA3-0ACF-4581-99E6-8DB9AD05362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40514" y="1245359"/>
            <a:ext cx="961517" cy="1527950"/>
          </a:xfrm>
          <a:prstGeom prst="rect">
            <a:avLst/>
          </a:prstGeom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77AA4EFA-C27E-4347-A52A-1B54DE87B7A8}"/>
              </a:ext>
            </a:extLst>
          </p:cNvPr>
          <p:cNvSpPr/>
          <p:nvPr/>
        </p:nvSpPr>
        <p:spPr>
          <a:xfrm>
            <a:off x="3419463" y="6242318"/>
            <a:ext cx="940962" cy="313932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/>
          <a:p>
            <a:pPr algn="ctr">
              <a:lnSpc>
                <a:spcPct val="85000"/>
              </a:lnSpc>
              <a:tabLst>
                <a:tab pos="176213" algn="l"/>
              </a:tabLs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Buprenorphine </a:t>
            </a:r>
            <a:b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Adherence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A212335-F992-407F-BFC4-C8CE8E790F7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510" y="5958083"/>
            <a:ext cx="570084" cy="688323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AFF63D9C-DAA7-4D5B-93EE-77F9D1CE99C0}"/>
              </a:ext>
            </a:extLst>
          </p:cNvPr>
          <p:cNvSpPr/>
          <p:nvPr/>
        </p:nvSpPr>
        <p:spPr>
          <a:xfrm>
            <a:off x="1718184" y="6221945"/>
            <a:ext cx="812704" cy="424732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70000"/>
              </a:lnSpc>
              <a:tabLst>
                <a:tab pos="176213" algn="l"/>
              </a:tabLs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Case</a:t>
            </a:r>
          </a:p>
          <a:p>
            <a:pPr algn="ctr">
              <a:lnSpc>
                <a:spcPct val="80000"/>
              </a:lnSpc>
              <a:tabLst>
                <a:tab pos="176213" algn="l"/>
              </a:tabLs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Management Services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9D756C-84A5-452A-BE0B-AB805CE43BB1}"/>
              </a:ext>
            </a:extLst>
          </p:cNvPr>
          <p:cNvGrpSpPr/>
          <p:nvPr/>
        </p:nvGrpSpPr>
        <p:grpSpPr>
          <a:xfrm>
            <a:off x="697166" y="6742535"/>
            <a:ext cx="1943488" cy="855955"/>
            <a:chOff x="522870" y="6861120"/>
            <a:chExt cx="1652483" cy="85595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8E74663-EF80-494C-8BD2-4934325112E5}"/>
                </a:ext>
              </a:extLst>
            </p:cNvPr>
            <p:cNvSpPr/>
            <p:nvPr/>
          </p:nvSpPr>
          <p:spPr>
            <a:xfrm>
              <a:off x="522870" y="7033811"/>
              <a:ext cx="1652483" cy="6832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tabLst>
                  <a:tab pos="685800" algn="l"/>
                </a:tabLst>
              </a:pPr>
              <a:r>
                <a:rPr lang="en-US" sz="1200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1200" b="1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fewer unique </a:t>
              </a:r>
              <a:br>
                <a:rPr lang="en-US" sz="1200" b="1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b="1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hospital encounters </a:t>
              </a:r>
              <a:br>
                <a:rPr lang="en-US" sz="1200" b="1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b="1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 1,000 patients vs control </a:t>
              </a:r>
              <a:endParaRPr lang="en-US" sz="105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0E515E6-9D6A-45E8-A956-DC826399DB03}"/>
                </a:ext>
              </a:extLst>
            </p:cNvPr>
            <p:cNvSpPr/>
            <p:nvPr/>
          </p:nvSpPr>
          <p:spPr>
            <a:xfrm>
              <a:off x="522870" y="6861120"/>
              <a:ext cx="635421" cy="43088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pitchFamily="34" charset="0"/>
                </a:rPr>
                <a:t>145</a:t>
              </a:r>
              <a:endParaRPr lang="en-US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CC75228-3D00-4A7B-9326-491D894B37DF}"/>
              </a:ext>
            </a:extLst>
          </p:cNvPr>
          <p:cNvGrpSpPr/>
          <p:nvPr/>
        </p:nvGrpSpPr>
        <p:grpSpPr>
          <a:xfrm>
            <a:off x="-1" y="4180876"/>
            <a:ext cx="1079701" cy="1554480"/>
            <a:chOff x="-1" y="3952279"/>
            <a:chExt cx="1079701" cy="1554480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AFA14C5-EEDB-4F54-97E1-97DCBC987936}"/>
                </a:ext>
              </a:extLst>
            </p:cNvPr>
            <p:cNvSpPr/>
            <p:nvPr/>
          </p:nvSpPr>
          <p:spPr>
            <a:xfrm>
              <a:off x="-1" y="3952279"/>
              <a:ext cx="1079701" cy="1554480"/>
            </a:xfrm>
            <a:prstGeom prst="rect">
              <a:avLst/>
            </a:prstGeom>
            <a:solidFill>
              <a:srgbClr val="D7E9E9"/>
            </a:solidFill>
          </p:spPr>
          <p:txBody>
            <a:bodyPr wrap="square" lIns="0" tIns="82296" rIns="91440" bIns="0" anchor="t" anchorCtr="0">
              <a:noAutofit/>
            </a:bodyPr>
            <a:lstStyle/>
            <a:p>
              <a:pPr marL="119063" algn="ctr">
                <a:lnSpc>
                  <a:spcPct val="80000"/>
                </a:lnSpc>
                <a:tabLst>
                  <a:tab pos="176213" algn="l"/>
                </a:tabLst>
              </a:pPr>
              <a:r>
                <a:rPr lang="en-US" sz="1100" b="1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Overall Inpatient Stays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748EF6D-69DE-4782-9459-9CD87AB216D8}"/>
                </a:ext>
              </a:extLst>
            </p:cNvPr>
            <p:cNvSpPr/>
            <p:nvPr/>
          </p:nvSpPr>
          <p:spPr>
            <a:xfrm>
              <a:off x="111622" y="5025949"/>
              <a:ext cx="903318" cy="39498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ts val="100"/>
                </a:spcBef>
              </a:pPr>
              <a:r>
                <a:rPr lang="it-IT" sz="1000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IRR: 0.72;</a:t>
              </a:r>
            </a:p>
            <a:p>
              <a:pPr algn="ctr">
                <a:lnSpc>
                  <a:spcPct val="80000"/>
                </a:lnSpc>
                <a:spcBef>
                  <a:spcPts val="100"/>
                </a:spcBef>
              </a:pPr>
              <a:r>
                <a:rPr lang="it-IT" sz="1000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95% CI: 0.55-0.96;</a:t>
              </a:r>
            </a:p>
            <a:p>
              <a:pPr algn="ctr">
                <a:lnSpc>
                  <a:spcPct val="80000"/>
                </a:lnSpc>
                <a:spcBef>
                  <a:spcPts val="100"/>
                </a:spcBef>
              </a:pPr>
              <a:r>
                <a:rPr lang="it-IT" sz="1000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 </a:t>
              </a:r>
              <a:r>
                <a:rPr lang="it-IT" sz="1000" i="1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P</a:t>
              </a:r>
              <a:r>
                <a:rPr lang="it-IT" sz="1000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=0.026</a:t>
              </a:r>
              <a:endParaRPr lang="en-US" sz="1000" dirty="0">
                <a:solidFill>
                  <a:schemeClr val="accent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2F8E850E-310E-4087-9809-91278A12CD6D}"/>
                </a:ext>
              </a:extLst>
            </p:cNvPr>
            <p:cNvGrpSpPr/>
            <p:nvPr/>
          </p:nvGrpSpPr>
          <p:grpSpPr>
            <a:xfrm>
              <a:off x="286956" y="4276845"/>
              <a:ext cx="579006" cy="673530"/>
              <a:chOff x="1075210" y="3873801"/>
              <a:chExt cx="487209" cy="681420"/>
            </a:xfrm>
            <a:solidFill>
              <a:schemeClr val="accent2">
                <a:lumMod val="25000"/>
                <a:lumOff val="75000"/>
              </a:schemeClr>
            </a:solidFill>
          </p:grpSpPr>
          <p:sp>
            <p:nvSpPr>
              <p:cNvPr id="83" name="Arrow: Down 82">
                <a:extLst>
                  <a:ext uri="{FF2B5EF4-FFF2-40B4-BE49-F238E27FC236}">
                    <a16:creationId xmlns:a16="http://schemas.microsoft.com/office/drawing/2014/main" id="{97E84A3B-3EB5-4A44-99FF-187DD4342E79}"/>
                  </a:ext>
                </a:extLst>
              </p:cNvPr>
              <p:cNvSpPr/>
              <p:nvPr/>
            </p:nvSpPr>
            <p:spPr>
              <a:xfrm>
                <a:off x="1079534" y="4251587"/>
                <a:ext cx="426702" cy="303634"/>
              </a:xfrm>
              <a:prstGeom prst="downArrow">
                <a:avLst>
                  <a:gd name="adj1" fmla="val 62958"/>
                  <a:gd name="adj2" fmla="val 74570"/>
                </a:avLst>
              </a:prstGeom>
              <a:solidFill>
                <a:schemeClr val="accent3">
                  <a:lumMod val="75000"/>
                </a:schemeClr>
              </a:solidFill>
              <a:ln w="6350">
                <a:noFill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36576" rIns="0" bIns="0" anchor="ctr" anchorCtr="0">
                <a:noAutofit/>
              </a:bodyPr>
              <a:lstStyle/>
              <a:p>
                <a:pPr algn="ctr"/>
                <a:endParaRPr lang="en-US" sz="14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B04B81E-9AF5-4AD9-99C9-F9D44298A8D5}"/>
                  </a:ext>
                </a:extLst>
              </p:cNvPr>
              <p:cNvSpPr/>
              <p:nvPr/>
            </p:nvSpPr>
            <p:spPr>
              <a:xfrm>
                <a:off x="1075210" y="3873801"/>
                <a:ext cx="487209" cy="4359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200" b="1" dirty="0">
                    <a:ln w="3175"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28</a:t>
                </a:r>
                <a:r>
                  <a:rPr lang="en-US" sz="2200" b="1" baseline="20000" dirty="0">
                    <a:ln w="3175"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%</a:t>
                </a:r>
              </a:p>
            </p:txBody>
          </p:sp>
        </p:grpSp>
      </p:grpSp>
      <p:sp>
        <p:nvSpPr>
          <p:cNvPr id="16" name="Arrow: Up 15">
            <a:extLst>
              <a:ext uri="{FF2B5EF4-FFF2-40B4-BE49-F238E27FC236}">
                <a16:creationId xmlns:a16="http://schemas.microsoft.com/office/drawing/2014/main" id="{06DC1A61-588D-4E52-8679-C0802BDB2B74}"/>
              </a:ext>
            </a:extLst>
          </p:cNvPr>
          <p:cNvSpPr/>
          <p:nvPr/>
        </p:nvSpPr>
        <p:spPr>
          <a:xfrm>
            <a:off x="1796742" y="5800968"/>
            <a:ext cx="666849" cy="365760"/>
          </a:xfrm>
          <a:prstGeom prst="upArrow">
            <a:avLst>
              <a:gd name="adj1" fmla="val 68484"/>
              <a:gd name="adj2" fmla="val 50000"/>
            </a:avLst>
          </a:prstGeom>
          <a:solidFill>
            <a:schemeClr val="accent1">
              <a:lumMod val="75000"/>
            </a:schemeClr>
          </a:solidFill>
          <a:effectLst>
            <a:outerShdw blurRad="25400" dist="254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106</a:t>
            </a:r>
            <a:r>
              <a:rPr lang="en-US" b="1" baseline="10000" dirty="0">
                <a:ln w="3175">
                  <a:noFill/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104" name="Arrow: Up 103">
            <a:extLst>
              <a:ext uri="{FF2B5EF4-FFF2-40B4-BE49-F238E27FC236}">
                <a16:creationId xmlns:a16="http://schemas.microsoft.com/office/drawing/2014/main" id="{3BC0388E-0C5C-4E0B-83E2-CD42917752FE}"/>
              </a:ext>
            </a:extLst>
          </p:cNvPr>
          <p:cNvSpPr/>
          <p:nvPr/>
        </p:nvSpPr>
        <p:spPr>
          <a:xfrm>
            <a:off x="3546801" y="5800968"/>
            <a:ext cx="666849" cy="365760"/>
          </a:xfrm>
          <a:prstGeom prst="upArrow">
            <a:avLst>
              <a:gd name="adj1" fmla="val 68484"/>
              <a:gd name="adj2" fmla="val 50000"/>
            </a:avLst>
          </a:prstGeom>
          <a:solidFill>
            <a:schemeClr val="accent1">
              <a:lumMod val="75000"/>
            </a:schemeClr>
          </a:solidFill>
          <a:effectLst>
            <a:outerShdw blurRad="25400" dist="254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9</a:t>
            </a:r>
            <a:r>
              <a:rPr lang="en-US" sz="2000" b="1" baseline="10000" dirty="0">
                <a:ln w="3175">
                  <a:noFill/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29F97F1-7222-4517-AA51-3AD980AEAAC3}"/>
              </a:ext>
            </a:extLst>
          </p:cNvPr>
          <p:cNvSpPr/>
          <p:nvPr/>
        </p:nvSpPr>
        <p:spPr>
          <a:xfrm>
            <a:off x="3824166" y="4215465"/>
            <a:ext cx="718145" cy="295466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/>
          <a:p>
            <a:pPr algn="ctr">
              <a:lnSpc>
                <a:spcPct val="80000"/>
              </a:lnSpc>
              <a:tabLst>
                <a:tab pos="176213" algn="l"/>
              </a:tabLs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Emergency </a:t>
            </a:r>
            <a:b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Department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E18AC5F-B2B9-4DAF-BC8A-66F3DC4B81EE}"/>
              </a:ext>
            </a:extLst>
          </p:cNvPr>
          <p:cNvSpPr/>
          <p:nvPr/>
        </p:nvSpPr>
        <p:spPr>
          <a:xfrm>
            <a:off x="4346891" y="5201383"/>
            <a:ext cx="492841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1000" dirty="0">
                <a:solidFill>
                  <a:schemeClr val="accent2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IRR: 0.93; 95% CI: 0.79-1.09; </a:t>
            </a:r>
            <a:r>
              <a:rPr lang="it-IT" sz="1000" i="1" dirty="0">
                <a:solidFill>
                  <a:schemeClr val="accent2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</a:t>
            </a:r>
            <a:r>
              <a:rPr lang="it-IT" sz="1000" dirty="0">
                <a:solidFill>
                  <a:schemeClr val="accent2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=0.386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4B9AFC2-9F1B-4285-B038-34B47D2FB479}"/>
              </a:ext>
            </a:extLst>
          </p:cNvPr>
          <p:cNvSpPr/>
          <p:nvPr/>
        </p:nvSpPr>
        <p:spPr>
          <a:xfrm>
            <a:off x="2453606" y="4215465"/>
            <a:ext cx="857607" cy="295466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/>
          <a:p>
            <a:pPr algn="ctr">
              <a:lnSpc>
                <a:spcPct val="80000"/>
              </a:lnSpc>
              <a:tabLst>
                <a:tab pos="176213" algn="l"/>
              </a:tabLs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Hospital </a:t>
            </a:r>
            <a:b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Readmissions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42EBE0B8-6295-4683-8C44-6F5C2A76E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06160" flipH="1">
            <a:off x="1184389" y="4749873"/>
            <a:ext cx="945338" cy="784269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72F58BCF-82DD-4AD7-AE3F-32F16FB19632}"/>
              </a:ext>
            </a:extLst>
          </p:cNvPr>
          <p:cNvSpPr/>
          <p:nvPr/>
        </p:nvSpPr>
        <p:spPr>
          <a:xfrm>
            <a:off x="1392875" y="4353965"/>
            <a:ext cx="591508" cy="156966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/>
          <a:p>
            <a:pPr algn="ctr">
              <a:lnSpc>
                <a:spcPct val="85000"/>
              </a:lnSpc>
              <a:tabLst>
                <a:tab pos="176213" algn="l"/>
              </a:tabLs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ICU Stays</a:t>
            </a:r>
          </a:p>
        </p:txBody>
      </p:sp>
      <p:sp>
        <p:nvSpPr>
          <p:cNvPr id="100" name="Arrow: Down 99">
            <a:extLst>
              <a:ext uri="{FF2B5EF4-FFF2-40B4-BE49-F238E27FC236}">
                <a16:creationId xmlns:a16="http://schemas.microsoft.com/office/drawing/2014/main" id="{20A9F709-4DD0-4D7B-A762-B8F37C0B8A04}"/>
              </a:ext>
            </a:extLst>
          </p:cNvPr>
          <p:cNvSpPr/>
          <p:nvPr/>
        </p:nvSpPr>
        <p:spPr>
          <a:xfrm>
            <a:off x="1484602" y="4559130"/>
            <a:ext cx="579006" cy="426262"/>
          </a:xfrm>
          <a:prstGeom prst="downArrow">
            <a:avLst>
              <a:gd name="adj1" fmla="val 62958"/>
              <a:gd name="adj2" fmla="val 45560"/>
            </a:avLst>
          </a:prstGeom>
          <a:solidFill>
            <a:schemeClr val="accent1"/>
          </a:solidFill>
          <a:ln w="6350">
            <a:noFill/>
            <a:miter lim="800000"/>
          </a:ln>
          <a:effectLst>
            <a:outerShdw blurRad="25400" dist="254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36576" rIns="0" bIns="0" anchor="ctr" anchorCtr="0">
            <a:noAutofit/>
          </a:bodyPr>
          <a:lstStyle/>
          <a:p>
            <a:pPr algn="ctr"/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30</a:t>
            </a:r>
            <a:r>
              <a:rPr lang="en-US" b="1" baseline="20000" dirty="0">
                <a:ln w="3175">
                  <a:noFill/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102" name="Arrow: Down 101">
            <a:extLst>
              <a:ext uri="{FF2B5EF4-FFF2-40B4-BE49-F238E27FC236}">
                <a16:creationId xmlns:a16="http://schemas.microsoft.com/office/drawing/2014/main" id="{F1A34488-C93C-40AC-B709-8A76354C7F0F}"/>
              </a:ext>
            </a:extLst>
          </p:cNvPr>
          <p:cNvSpPr/>
          <p:nvPr/>
        </p:nvSpPr>
        <p:spPr>
          <a:xfrm>
            <a:off x="2660581" y="4559389"/>
            <a:ext cx="579006" cy="426262"/>
          </a:xfrm>
          <a:prstGeom prst="downArrow">
            <a:avLst>
              <a:gd name="adj1" fmla="val 62958"/>
              <a:gd name="adj2" fmla="val 45560"/>
            </a:avLst>
          </a:prstGeom>
          <a:solidFill>
            <a:schemeClr val="accent1"/>
          </a:solidFill>
          <a:ln w="6350">
            <a:noFill/>
            <a:miter lim="800000"/>
          </a:ln>
          <a:effectLst>
            <a:outerShdw blurRad="25400" dist="254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36576" rIns="0" bIns="0" anchor="ctr" anchorCtr="0">
            <a:noAutofit/>
          </a:bodyPr>
          <a:lstStyle/>
          <a:p>
            <a:pPr algn="ctr"/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56</a:t>
            </a:r>
            <a:r>
              <a:rPr lang="en-US" b="1" baseline="20000" dirty="0">
                <a:ln w="3175">
                  <a:noFill/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103" name="Arrow: Down 102">
            <a:extLst>
              <a:ext uri="{FF2B5EF4-FFF2-40B4-BE49-F238E27FC236}">
                <a16:creationId xmlns:a16="http://schemas.microsoft.com/office/drawing/2014/main" id="{FD900430-DA25-49D2-A188-5E5F316810B6}"/>
              </a:ext>
            </a:extLst>
          </p:cNvPr>
          <p:cNvSpPr/>
          <p:nvPr/>
        </p:nvSpPr>
        <p:spPr>
          <a:xfrm>
            <a:off x="3885327" y="4559435"/>
            <a:ext cx="579006" cy="426262"/>
          </a:xfrm>
          <a:prstGeom prst="downArrow">
            <a:avLst>
              <a:gd name="adj1" fmla="val 62958"/>
              <a:gd name="adj2" fmla="val 45560"/>
            </a:avLst>
          </a:prstGeom>
          <a:solidFill>
            <a:schemeClr val="accent1"/>
          </a:solidFill>
          <a:ln w="6350">
            <a:noFill/>
            <a:miter lim="800000"/>
          </a:ln>
          <a:effectLst>
            <a:outerShdw blurRad="25400" dist="254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36576" rIns="0" bIns="0" anchor="ctr" anchorCtr="0">
            <a:noAutofit/>
          </a:bodyPr>
          <a:lstStyle/>
          <a:p>
            <a:pPr algn="ctr"/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7</a:t>
            </a:r>
            <a:r>
              <a:rPr lang="en-US" b="1" baseline="20000" dirty="0">
                <a:ln w="3175">
                  <a:noFill/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%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CCD19D7-85C2-4B97-ACC4-E577338D0BCA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946" y="4655806"/>
            <a:ext cx="847490" cy="96114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DD8BABF-22AC-4D02-87A2-6204E844BFA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7" y="5849457"/>
            <a:ext cx="800219" cy="862815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6CE3EFA9-9B4B-4EBC-89EB-C0078A110208}"/>
              </a:ext>
            </a:extLst>
          </p:cNvPr>
          <p:cNvGrpSpPr/>
          <p:nvPr/>
        </p:nvGrpSpPr>
        <p:grpSpPr>
          <a:xfrm>
            <a:off x="2717418" y="6846822"/>
            <a:ext cx="1883965" cy="724044"/>
            <a:chOff x="3050565" y="6859932"/>
            <a:chExt cx="1682788" cy="724044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8821A236-CD7B-4FB8-8528-77D44359A72C}"/>
                </a:ext>
              </a:extLst>
            </p:cNvPr>
            <p:cNvSpPr/>
            <p:nvPr/>
          </p:nvSpPr>
          <p:spPr>
            <a:xfrm>
              <a:off x="3050565" y="6859932"/>
              <a:ext cx="1495436" cy="44563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>
                <a:lnSpc>
                  <a:spcPct val="80000"/>
                </a:lnSpc>
                <a:spcBef>
                  <a:spcPts val="1200"/>
                </a:spcBef>
                <a:tabLst>
                  <a:tab pos="176213" algn="l"/>
                </a:tabLst>
              </a:pPr>
              <a:r>
                <a:rPr lang="en-US" sz="1200" b="1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Total clinician services increased by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15B83D-D5E5-46F2-BA79-C2ECE77201B6}"/>
                </a:ext>
              </a:extLst>
            </p:cNvPr>
            <p:cNvSpPr/>
            <p:nvPr/>
          </p:nvSpPr>
          <p:spPr>
            <a:xfrm>
              <a:off x="3076602" y="7203167"/>
              <a:ext cx="754574" cy="338554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/>
            <a:p>
              <a:r>
                <a:rPr lang="en-US" sz="2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pitchFamily="34" charset="0"/>
                </a:rPr>
                <a:t>1,391</a:t>
              </a:r>
              <a:endParaRPr lang="en-US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9B7F54-9B2A-4F31-9860-EA651A58D3D5}"/>
                </a:ext>
              </a:extLst>
            </p:cNvPr>
            <p:cNvSpPr/>
            <p:nvPr/>
          </p:nvSpPr>
          <p:spPr>
            <a:xfrm>
              <a:off x="3836885" y="7196178"/>
              <a:ext cx="896468" cy="3877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ts val="1200"/>
                </a:spcBef>
                <a:tabLst>
                  <a:tab pos="176213" algn="l"/>
                </a:tabLst>
              </a:pPr>
              <a:r>
                <a:rPr lang="en-US" sz="1200" b="1" dirty="0">
                  <a:solidFill>
                    <a:schemeClr val="accent2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events vs controls</a:t>
              </a:r>
            </a:p>
          </p:txBody>
        </p: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5ECBD30A-4A16-49D8-B09D-C3718A9D35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008" y="4721102"/>
            <a:ext cx="496653" cy="769565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6396CC34-F4B5-440F-AE88-C86D2E00DAE1}"/>
              </a:ext>
            </a:extLst>
          </p:cNvPr>
          <p:cNvSpPr/>
          <p:nvPr/>
        </p:nvSpPr>
        <p:spPr>
          <a:xfrm>
            <a:off x="2920419" y="5211746"/>
            <a:ext cx="509527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1000" dirty="0">
                <a:solidFill>
                  <a:schemeClr val="accent2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IRR: 0.44; 95% CI: 0.20-0.93; </a:t>
            </a:r>
            <a:r>
              <a:rPr lang="it-IT" sz="1000" i="1" dirty="0">
                <a:solidFill>
                  <a:schemeClr val="accent2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</a:t>
            </a:r>
            <a:r>
              <a:rPr lang="it-IT" sz="1000" dirty="0">
                <a:solidFill>
                  <a:schemeClr val="accent2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=0.033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A837C-AF0E-5C68-4356-A2CF7555B76C}"/>
              </a:ext>
            </a:extLst>
          </p:cNvPr>
          <p:cNvSpPr txBox="1"/>
          <p:nvPr/>
        </p:nvSpPr>
        <p:spPr>
          <a:xfrm>
            <a:off x="-28760" y="9230534"/>
            <a:ext cx="39692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The infographic represents the opinions of the authors. For a full list of declarations, including funding and author disclosure statements, please see the full text online. © The authors, CC-BY-NC 2022.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792BE2-9819-79F0-CBF9-506DDE7112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329" y="9770239"/>
            <a:ext cx="805557" cy="2574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493CC8-0731-D2C5-6CF9-A2BE8008AB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36" y="9766771"/>
            <a:ext cx="597858" cy="2644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6DCEC32-4313-7FDF-DCAF-14187D09E8D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74" y="9757011"/>
            <a:ext cx="709828" cy="28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25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ar Therapeutics 2021">
      <a:dk1>
        <a:srgbClr val="000000"/>
      </a:dk1>
      <a:lt1>
        <a:srgbClr val="FFFFFF"/>
      </a:lt1>
      <a:dk2>
        <a:srgbClr val="7F7F7F"/>
      </a:dk2>
      <a:lt2>
        <a:srgbClr val="7F7758"/>
      </a:lt2>
      <a:accent1>
        <a:srgbClr val="00AB97"/>
      </a:accent1>
      <a:accent2>
        <a:srgbClr val="282F3A"/>
      </a:accent2>
      <a:accent3>
        <a:srgbClr val="079999"/>
      </a:accent3>
      <a:accent4>
        <a:srgbClr val="F5BF16"/>
      </a:accent4>
      <a:accent5>
        <a:srgbClr val="903C34"/>
      </a:accent5>
      <a:accent6>
        <a:srgbClr val="64927D"/>
      </a:accent6>
      <a:hlink>
        <a:srgbClr val="00B050"/>
      </a:hlink>
      <a:folHlink>
        <a:srgbClr val="0042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 algn="l">
          <a:lnSpc>
            <a:spcPct val="90000"/>
          </a:lnSpc>
          <a:defRPr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0FD36D6AC4D440B52E02A8E2412ECF" ma:contentTypeVersion="2" ma:contentTypeDescription="Create a new document." ma:contentTypeScope="" ma:versionID="8aecca09e9ced60855b6e3a1b506fefa">
  <xsd:schema xmlns:xsd="http://www.w3.org/2001/XMLSchema" xmlns:xs="http://www.w3.org/2001/XMLSchema" xmlns:p="http://schemas.microsoft.com/office/2006/metadata/properties" xmlns:ns3="ae78cdb0-e760-4db0-8015-b4f4100b3494" targetNamespace="http://schemas.microsoft.com/office/2006/metadata/properties" ma:root="true" ma:fieldsID="49d927c0589e5113d5426e19ae50b40d" ns3:_="">
    <xsd:import namespace="ae78cdb0-e760-4db0-8015-b4f4100b34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78cdb0-e760-4db0-8015-b4f4100b34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246F5E-B278-4C55-BB4A-EBB288619C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BEB125-D1D4-434F-BA47-489AB36B6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78cdb0-e760-4db0-8015-b4f4100b34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2C480A-7E57-4E42-B418-966B35058A4A}">
  <ds:schemaRefs>
    <ds:schemaRef ds:uri="http://www.w3.org/XML/1998/namespace"/>
    <ds:schemaRef ds:uri="http://purl.org/dc/dcmitype/"/>
    <ds:schemaRef ds:uri="ae78cdb0-e760-4db0-8015-b4f4100b3494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4626</TotalTime>
  <Words>388</Words>
  <Application>Microsoft Macintosh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Arial Narrow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 C</dc:creator>
  <cp:lastModifiedBy>stephen braun</cp:lastModifiedBy>
  <cp:revision>178</cp:revision>
  <dcterms:created xsi:type="dcterms:W3CDTF">2022-03-22T19:29:53Z</dcterms:created>
  <dcterms:modified xsi:type="dcterms:W3CDTF">2022-06-02T01:48:16Z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0x010100A20FD36D6AC4D440B52E02A8E2412ECF</vt:lpwstr>
  </property>
</Properties>
</file>