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3" r:id="rId5"/>
    <p:sldId id="259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borough, Claire" initials="DC" lastIdx="6" clrIdx="0">
    <p:extLst>
      <p:ext uri="{19B8F6BF-5375-455C-9EA6-DF929625EA0E}">
        <p15:presenceInfo xmlns:p15="http://schemas.microsoft.com/office/powerpoint/2012/main" userId="S::claired@amgen.com::9a082451-7a85-4936-b31a-b534781c2db1" providerId="AD"/>
      </p:ext>
    </p:extLst>
  </p:cmAuthor>
  <p:cmAuthor id="2" name="Petkova, Reneta" initials="PR" lastIdx="7" clrIdx="1">
    <p:extLst>
      <p:ext uri="{19B8F6BF-5375-455C-9EA6-DF929625EA0E}">
        <p15:presenceInfo xmlns:p15="http://schemas.microsoft.com/office/powerpoint/2012/main" userId="S::rpetkova@amgen.com::52199dd9-23de-4b74-b396-33203c7a7c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E84A8"/>
    <a:srgbClr val="6E638B"/>
    <a:srgbClr val="AB2870"/>
    <a:srgbClr val="00A1F6"/>
    <a:srgbClr val="0087CE"/>
    <a:srgbClr val="622AB6"/>
    <a:srgbClr val="522398"/>
    <a:srgbClr val="5A27A7"/>
    <a:srgbClr val="178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 varScale="1">
        <p:scale>
          <a:sx n="92" d="100"/>
          <a:sy n="92" d="100"/>
        </p:scale>
        <p:origin x="1697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77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B6478-F58F-4271-9B5D-65C8705DE796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490C-0589-493C-ABDD-AD6ACCC26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06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5338E-7BDE-4E0B-9BE9-B836D0DA1EB0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4C6AD-515B-44E0-AF41-2F724068F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25012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2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8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1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5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38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4C6AD-515B-44E0-AF41-2F724068F9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54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6E638B"/>
              </a:buClr>
              <a:defRPr/>
            </a:lvl1pPr>
            <a:lvl2pPr>
              <a:buClr>
                <a:srgbClr val="6E638B"/>
              </a:buClr>
              <a:defRPr/>
            </a:lvl2pPr>
            <a:lvl3pPr>
              <a:buClr>
                <a:srgbClr val="6E638B"/>
              </a:buClr>
              <a:defRPr/>
            </a:lvl3pPr>
            <a:lvl4pPr>
              <a:buClr>
                <a:srgbClr val="6E638B"/>
              </a:buClr>
              <a:defRPr/>
            </a:lvl4pPr>
            <a:lvl5pPr>
              <a:buClr>
                <a:srgbClr val="6E638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reference text</a:t>
            </a:r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54888"/>
            <a:ext cx="653742" cy="182865"/>
          </a:xfrm>
          <a:prstGeom prst="rect">
            <a:avLst/>
          </a:prstGeom>
        </p:spPr>
      </p:pic>
      <p:pic>
        <p:nvPicPr>
          <p:cNvPr id="9" name="Picture 8" descr="open_access_ico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01000" y="156355"/>
            <a:ext cx="927865" cy="32961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tt04\Desktop\Header elements 150PPI.t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794"/>
            <a:ext cx="9148762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6E6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[TITLE]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[Surname Initial], et al. </a:t>
            </a:r>
            <a:r>
              <a:rPr lang="en-US" sz="1200" dirty="0" err="1">
                <a:solidFill>
                  <a:schemeClr val="bg1"/>
                </a:solidFill>
              </a:rPr>
              <a:t>Rheumatol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Ther</a:t>
            </a:r>
            <a:r>
              <a:rPr lang="en-US" sz="1200" dirty="0">
                <a:solidFill>
                  <a:schemeClr val="bg1"/>
                </a:solidFill>
              </a:rPr>
              <a:t>. [YEAR]. [INSERT DOI]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8E8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0045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3999"/>
            <a:ext cx="2667000" cy="377153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3733800" y="2362200"/>
            <a:ext cx="4953000" cy="24033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Arial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2D050"/>
              </a:buClr>
              <a:buFont typeface="Arial" pitchFamily="34" charset="0"/>
              <a:buChar char="»"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C008C"/>
              </a:buClr>
              <a:buNone/>
            </a:pPr>
            <a:r>
              <a:rPr lang="en-US" dirty="0" err="1">
                <a:solidFill>
                  <a:srgbClr val="8E84A8"/>
                </a:solidFill>
                <a:latin typeface="+mj-lt"/>
              </a:rPr>
              <a:t>Monov</a:t>
            </a:r>
            <a:r>
              <a:rPr lang="en-US" dirty="0">
                <a:solidFill>
                  <a:srgbClr val="8E84A8"/>
                </a:solidFill>
                <a:latin typeface="+mj-lt"/>
              </a:rPr>
              <a:t>, S. et al. </a:t>
            </a:r>
            <a:r>
              <a:rPr lang="en-GB" dirty="0">
                <a:solidFill>
                  <a:srgbClr val="8E84A8"/>
                </a:solidFill>
                <a:latin typeface="+mj-lt"/>
              </a:rPr>
              <a:t>Persistence with </a:t>
            </a:r>
            <a:r>
              <a:rPr lang="en-GB" dirty="0" err="1">
                <a:solidFill>
                  <a:srgbClr val="8E84A8"/>
                </a:solidFill>
                <a:latin typeface="+mj-lt"/>
              </a:rPr>
              <a:t>Denosumab</a:t>
            </a:r>
            <a:r>
              <a:rPr lang="en-GB" dirty="0">
                <a:solidFill>
                  <a:srgbClr val="8E84A8"/>
                </a:solidFill>
                <a:latin typeface="+mj-lt"/>
              </a:rPr>
              <a:t> in Women at High Risk of Fracture in Bulgaria</a:t>
            </a:r>
            <a:r>
              <a:rPr lang="en-US" dirty="0">
                <a:solidFill>
                  <a:srgbClr val="8E84A8"/>
                </a:solidFill>
                <a:latin typeface="+mj-lt"/>
              </a:rPr>
              <a:t>. </a:t>
            </a:r>
            <a:r>
              <a:rPr lang="en-US" dirty="0" err="1">
                <a:solidFill>
                  <a:srgbClr val="8E84A8"/>
                </a:solidFill>
                <a:latin typeface="+mj-lt"/>
              </a:rPr>
              <a:t>Rheumatol</a:t>
            </a:r>
            <a:r>
              <a:rPr lang="en-US" dirty="0">
                <a:solidFill>
                  <a:srgbClr val="8E84A8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8E84A8"/>
                </a:solidFill>
                <a:latin typeface="+mj-lt"/>
              </a:rPr>
              <a:t>Ther</a:t>
            </a:r>
            <a:r>
              <a:rPr lang="en-US" dirty="0">
                <a:solidFill>
                  <a:srgbClr val="8E84A8"/>
                </a:solidFill>
                <a:latin typeface="+mj-lt"/>
              </a:rPr>
              <a:t>. </a:t>
            </a:r>
            <a:r>
              <a:rPr lang="en-US" dirty="0" smtClean="0">
                <a:solidFill>
                  <a:srgbClr val="8E84A8"/>
                </a:solidFill>
                <a:latin typeface="+mj-lt"/>
              </a:rPr>
              <a:t>2021</a:t>
            </a:r>
            <a:r>
              <a:rPr lang="en-US" dirty="0">
                <a:solidFill>
                  <a:srgbClr val="8E84A8"/>
                </a:solidFill>
                <a:latin typeface="+mj-lt"/>
              </a:rPr>
              <a:t>. 10.1007/s40744-021-00282-3 </a:t>
            </a:r>
          </a:p>
          <a:p>
            <a:pPr marL="0" indent="0">
              <a:buClr>
                <a:srgbClr val="EC008C"/>
              </a:buClr>
              <a:buFont typeface="Arial" pitchFamily="34" charset="0"/>
              <a:buNone/>
            </a:pP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GB" sz="1400" dirty="0"/>
              <a:t>This slide deck represents the opinions of the authors. For a full list of declarations, including funding and author disclosure statements, please see the full text online. </a:t>
            </a:r>
          </a:p>
          <a:p>
            <a:pPr marL="0" indent="0">
              <a:buFont typeface="Arial" pitchFamily="34" charset="0"/>
              <a:buNone/>
            </a:pPr>
            <a:r>
              <a:rPr lang="en-GB" sz="1400" dirty="0"/>
              <a:t>© The authors, CC-BY-NC </a:t>
            </a:r>
            <a:r>
              <a:rPr lang="en-GB" sz="1400" dirty="0" smtClean="0"/>
              <a:t>2021.</a:t>
            </a:r>
            <a:endParaRPr lang="en-GB" sz="14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0"/>
          </p:nvPr>
        </p:nvSpPr>
        <p:spPr>
          <a:xfrm>
            <a:off x="4267200" y="6477000"/>
            <a:ext cx="487680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2021. </a:t>
            </a:r>
            <a:r>
              <a:rPr lang="en-GB" dirty="0"/>
              <a:t>10.1007/s40744-021-00282-3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/>
          <a:lstStyle/>
          <a:p>
            <a:pPr marL="0" indent="0">
              <a:buNone/>
            </a:pPr>
            <a:r>
              <a:rPr lang="en-GB" sz="2220" b="1" dirty="0">
                <a:solidFill>
                  <a:srgbClr val="8E84A8"/>
                </a:solidFill>
              </a:rPr>
              <a:t>Introduction </a:t>
            </a:r>
          </a:p>
          <a:p>
            <a:r>
              <a:rPr lang="en-GB" sz="1800" dirty="0"/>
              <a:t>Osteoporosis is a well-characterized public health problem that is growing with the aging population in Europe [1].</a:t>
            </a:r>
          </a:p>
          <a:p>
            <a:r>
              <a:rPr lang="en-GB" sz="1800" dirty="0"/>
              <a:t>Available treatments for osteoporosis include oral bisphosphonates and </a:t>
            </a:r>
            <a:r>
              <a:rPr lang="en-GB" sz="1800" dirty="0" err="1"/>
              <a:t>Denosumab</a:t>
            </a:r>
            <a:r>
              <a:rPr lang="en-GB" sz="1800" dirty="0"/>
              <a:t>.</a:t>
            </a:r>
          </a:p>
          <a:p>
            <a:r>
              <a:rPr lang="en-GB" sz="1800" dirty="0" err="1"/>
              <a:t>Denosumab</a:t>
            </a:r>
            <a:r>
              <a:rPr lang="en-GB" sz="1800" dirty="0"/>
              <a:t> is a Rank Ligand inhibitor administered via subcutaneous injection once every 6 </a:t>
            </a:r>
            <a:r>
              <a:rPr lang="en-GB" sz="1800" dirty="0" smtClean="0"/>
              <a:t>months, and is </a:t>
            </a:r>
            <a:r>
              <a:rPr lang="en-GB" sz="1800" dirty="0"/>
              <a:t>associated with high medication persistence [10].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Our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/>
              <a:t>study </a:t>
            </a:r>
            <a:r>
              <a:rPr lang="en-GB" sz="1800" dirty="0" smtClean="0"/>
              <a:t>estimate</a:t>
            </a:r>
            <a:r>
              <a:rPr lang="en-GB" sz="1800" dirty="0" smtClean="0">
                <a:solidFill>
                  <a:schemeClr val="tx1"/>
                </a:solidFill>
              </a:rPr>
              <a:t>d</a:t>
            </a:r>
            <a:r>
              <a:rPr lang="en-GB" sz="1800" dirty="0" smtClean="0"/>
              <a:t> </a:t>
            </a:r>
            <a:r>
              <a:rPr lang="en-GB" sz="1800" dirty="0"/>
              <a:t>persistence (defined as no more than a 60-day gap between injections) with denosumab at 12, 18 and 24 months in </a:t>
            </a:r>
            <a:r>
              <a:rPr lang="en-GB" sz="1800" dirty="0" smtClean="0"/>
              <a:t>clinical </a:t>
            </a:r>
            <a:r>
              <a:rPr lang="en-GB" sz="1800" dirty="0"/>
              <a:t>practice in Bulgaria</a:t>
            </a:r>
            <a:r>
              <a:rPr lang="en-GB" sz="1800" dirty="0" smtClean="0"/>
              <a:t>.</a:t>
            </a:r>
            <a:r>
              <a:rPr lang="en-GB" sz="2220" dirty="0" smtClean="0"/>
              <a:t/>
            </a:r>
            <a:br>
              <a:rPr lang="en-GB" sz="2220" dirty="0" smtClean="0"/>
            </a:br>
            <a:endParaRPr lang="en-GB" sz="2220" dirty="0"/>
          </a:p>
          <a:p>
            <a:pPr marL="0" indent="0">
              <a:buNone/>
            </a:pPr>
            <a:r>
              <a:rPr lang="en-GB" sz="1100" dirty="0"/>
              <a:t>[1] </a:t>
            </a:r>
            <a:r>
              <a:rPr lang="en-US" sz="1100" dirty="0" err="1"/>
              <a:t>Hernlund</a:t>
            </a:r>
            <a:r>
              <a:rPr lang="en-US" sz="1100" dirty="0"/>
              <a:t> E, </a:t>
            </a:r>
            <a:r>
              <a:rPr lang="en-US" sz="1100" dirty="0" err="1"/>
              <a:t>Svedbom</a:t>
            </a:r>
            <a:r>
              <a:rPr lang="en-US" sz="1100" dirty="0"/>
              <a:t> A, </a:t>
            </a:r>
            <a:r>
              <a:rPr lang="en-US" sz="1100" dirty="0" err="1"/>
              <a:t>Ivergard</a:t>
            </a:r>
            <a:r>
              <a:rPr lang="en-US" sz="1100" dirty="0"/>
              <a:t> M, </a:t>
            </a:r>
            <a:r>
              <a:rPr lang="en-US" sz="1100" dirty="0" err="1"/>
              <a:t>Compston</a:t>
            </a:r>
            <a:r>
              <a:rPr lang="en-US" sz="1100" dirty="0"/>
              <a:t> J, Cooper C, </a:t>
            </a:r>
            <a:r>
              <a:rPr lang="en-US" sz="1100" dirty="0" err="1"/>
              <a:t>Stenmark</a:t>
            </a:r>
            <a:r>
              <a:rPr lang="en-US" sz="1100" dirty="0"/>
              <a:t> J, et al. Osteoporosis in the European Union: medical management, epidemiology and economic burden. A report prepared in collaboration with the International Osteoporosis Foundation (IOF) and the European Federation of Pharmaceutical Industry Associations (EFPIA). Arch </a:t>
            </a:r>
            <a:r>
              <a:rPr lang="en-US" sz="1100" dirty="0" err="1"/>
              <a:t>Osteoporos</a:t>
            </a:r>
            <a:r>
              <a:rPr lang="en-US" sz="1100" dirty="0"/>
              <a:t>. 2013;8:136.</a:t>
            </a:r>
          </a:p>
          <a:p>
            <a:pPr marL="0" indent="0">
              <a:buNone/>
            </a:pPr>
            <a:r>
              <a:rPr lang="en-US" sz="1100" dirty="0"/>
              <a:t>[10] </a:t>
            </a:r>
            <a:r>
              <a:rPr lang="en-US" sz="1100" dirty="0" err="1"/>
              <a:t>Jonsson</a:t>
            </a:r>
            <a:r>
              <a:rPr lang="en-US" sz="1100" dirty="0"/>
              <a:t> E, Cheng LI, Strom O, </a:t>
            </a:r>
            <a:r>
              <a:rPr lang="en-US" sz="1100" dirty="0" err="1"/>
              <a:t>Intorcia</a:t>
            </a:r>
            <a:r>
              <a:rPr lang="en-US" sz="1100" dirty="0"/>
              <a:t> M, </a:t>
            </a:r>
            <a:r>
              <a:rPr lang="en-US" sz="1100" dirty="0" err="1"/>
              <a:t>Karlsson</a:t>
            </a:r>
            <a:r>
              <a:rPr lang="en-US" sz="1100" dirty="0"/>
              <a:t> L. Systematic Review and Meta-Analysis of Persistence With </a:t>
            </a:r>
            <a:r>
              <a:rPr lang="en-US" sz="1100" dirty="0" err="1"/>
              <a:t>Denosumab</a:t>
            </a:r>
            <a:r>
              <a:rPr lang="en-US" sz="1100" dirty="0"/>
              <a:t> in Patients With Osteoporosis. Value Health. 2014;17(7):A383-4.</a:t>
            </a:r>
            <a:endParaRPr lang="en-GB" sz="1100" dirty="0"/>
          </a:p>
          <a:p>
            <a:pPr marL="0" indent="0">
              <a:buNone/>
            </a:pPr>
            <a:endParaRPr lang="en-GB" sz="1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6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8E84A8"/>
                </a:solidFill>
              </a:rPr>
              <a:t>Methods </a:t>
            </a:r>
          </a:p>
          <a:p>
            <a:r>
              <a:rPr lang="en-GB" sz="1800" dirty="0"/>
              <a:t>This </a:t>
            </a:r>
            <a:r>
              <a:rPr lang="en-GB" sz="1800" dirty="0" err="1" smtClean="0"/>
              <a:t>multicenter</a:t>
            </a:r>
            <a:r>
              <a:rPr lang="en-GB" sz="1800" dirty="0"/>
              <a:t>, retrospective/prospective, observational study was conducted at </a:t>
            </a:r>
            <a:r>
              <a:rPr lang="en-GB" sz="1800" dirty="0" smtClean="0"/>
              <a:t>12 </a:t>
            </a:r>
            <a:r>
              <a:rPr lang="en-GB" sz="1800" dirty="0"/>
              <a:t>sites in Bulgaria. </a:t>
            </a:r>
          </a:p>
          <a:p>
            <a:pPr lvl="0"/>
            <a:r>
              <a:rPr lang="en-GB" sz="1800" dirty="0"/>
              <a:t>The eligibility criteria were:</a:t>
            </a:r>
          </a:p>
          <a:p>
            <a:pPr lvl="1"/>
            <a:r>
              <a:rPr lang="en-GB" dirty="0"/>
              <a:t>women &gt;70 years of age. </a:t>
            </a:r>
          </a:p>
          <a:p>
            <a:pPr lvl="1"/>
            <a:r>
              <a:rPr lang="en-GB" dirty="0"/>
              <a:t>diagnosed with osteoporosis by dual X-ray absorptiometry scan (T-score at the lumbar spine, femoral neck or total hip ≤ -2.5).</a:t>
            </a:r>
          </a:p>
          <a:p>
            <a:pPr lvl="1"/>
            <a:r>
              <a:rPr lang="en-GB" dirty="0" smtClean="0"/>
              <a:t>received </a:t>
            </a:r>
            <a:r>
              <a:rPr lang="en-GB" dirty="0"/>
              <a:t>at least one injection of </a:t>
            </a:r>
            <a:r>
              <a:rPr lang="en-GB" dirty="0" err="1"/>
              <a:t>denosumab</a:t>
            </a:r>
            <a:r>
              <a:rPr lang="en-GB" dirty="0"/>
              <a:t> prior to the approval of the protocol.</a:t>
            </a:r>
          </a:p>
          <a:p>
            <a:pPr lvl="1"/>
            <a:r>
              <a:rPr lang="en-GB" dirty="0"/>
              <a:t>met FRAX</a:t>
            </a:r>
            <a:r>
              <a:rPr lang="en-GB" baseline="30000" dirty="0"/>
              <a:t>®</a:t>
            </a:r>
            <a:r>
              <a:rPr lang="en-GB" dirty="0"/>
              <a:t> criteria for high fracture risk </a:t>
            </a:r>
            <a:r>
              <a:rPr lang="en-GB" dirty="0" smtClean="0"/>
              <a:t>(≥ </a:t>
            </a:r>
            <a:r>
              <a:rPr lang="en-GB" dirty="0"/>
              <a:t>3% risk for hip fracture or ≥20% risk for major osteoporotic fracture). </a:t>
            </a:r>
          </a:p>
          <a:p>
            <a:pPr lvl="1"/>
            <a:r>
              <a:rPr lang="en-GB" dirty="0" smtClean="0"/>
              <a:t>had </a:t>
            </a:r>
            <a:r>
              <a:rPr lang="en-GB" dirty="0"/>
              <a:t>not participated in clinical or medical device trials in the last six months, </a:t>
            </a:r>
            <a:r>
              <a:rPr lang="en-GB" dirty="0" smtClean="0"/>
              <a:t>and </a:t>
            </a:r>
            <a:r>
              <a:rPr lang="en-GB" dirty="0"/>
              <a:t>were not receiving </a:t>
            </a:r>
            <a:r>
              <a:rPr lang="en-GB" dirty="0" smtClean="0"/>
              <a:t>any </a:t>
            </a:r>
            <a:r>
              <a:rPr lang="en-GB" dirty="0"/>
              <a:t>other osteoporosis </a:t>
            </a:r>
            <a:r>
              <a:rPr lang="en-GB" dirty="0" smtClean="0"/>
              <a:t>therapy. </a:t>
            </a:r>
            <a:endParaRPr lang="en-GB" dirty="0"/>
          </a:p>
          <a:p>
            <a:pPr lvl="0"/>
            <a:r>
              <a:rPr lang="en-GB" sz="1800" dirty="0"/>
              <a:t>Study sites were selected based on their interest in participation and their ability to </a:t>
            </a:r>
            <a:r>
              <a:rPr lang="en-GB" sz="1800" dirty="0" err="1"/>
              <a:t>enroll</a:t>
            </a:r>
            <a:r>
              <a:rPr lang="en-GB" sz="1800" dirty="0"/>
              <a:t> at least ten patients. Geographic distribution and balance between academic and private practice settings were also considered.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9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Baseline data </a:t>
            </a:r>
            <a:r>
              <a:rPr lang="en-GB" sz="1800" dirty="0"/>
              <a:t>were collected retrospectively from medical records over a period of up to six months.</a:t>
            </a:r>
          </a:p>
          <a:p>
            <a:r>
              <a:rPr lang="en-GB" sz="1800" dirty="0"/>
              <a:t>Outcomes data were collected prospectively for 24 months from the date of first </a:t>
            </a:r>
            <a:r>
              <a:rPr lang="en-GB" sz="1800" dirty="0" err="1"/>
              <a:t>denosumab</a:t>
            </a:r>
            <a:r>
              <a:rPr lang="en-GB" sz="1800" dirty="0"/>
              <a:t> injection; measurements after 24 months, where available, were also collected</a:t>
            </a:r>
            <a:r>
              <a:rPr lang="en-GB" sz="1800" dirty="0" smtClean="0"/>
              <a:t>.</a:t>
            </a:r>
          </a:p>
          <a:p>
            <a:endParaRPr lang="en-GB" sz="1800" dirty="0"/>
          </a:p>
          <a:p>
            <a:pPr marL="0" lvl="0" indent="0">
              <a:buNone/>
            </a:pPr>
            <a:r>
              <a:rPr lang="en-GB" sz="1800" b="1" dirty="0">
                <a:solidFill>
                  <a:srgbClr val="8E84A8"/>
                </a:solidFill>
              </a:rPr>
              <a:t>Statistical </a:t>
            </a:r>
            <a:r>
              <a:rPr lang="en-GB" sz="1800" b="1" dirty="0" smtClean="0">
                <a:solidFill>
                  <a:srgbClr val="8E84A8"/>
                </a:solidFill>
              </a:rPr>
              <a:t>Considerations</a:t>
            </a:r>
            <a:endParaRPr lang="en-GB" sz="1800" b="1" dirty="0">
              <a:solidFill>
                <a:srgbClr val="8E84A8"/>
              </a:solidFill>
            </a:endParaRPr>
          </a:p>
          <a:p>
            <a:pPr lvl="1"/>
            <a:r>
              <a:rPr lang="en-GB" dirty="0"/>
              <a:t>Kaplan-Meier methodology was used to estimate the proportion of patients (95% </a:t>
            </a:r>
            <a:r>
              <a:rPr lang="en-US" dirty="0"/>
              <a:t>confidence interval (</a:t>
            </a:r>
            <a:r>
              <a:rPr lang="en-US" dirty="0" smtClean="0"/>
              <a:t>CI)</a:t>
            </a:r>
            <a:r>
              <a:rPr lang="en-GB" dirty="0" smtClean="0"/>
              <a:t>persistent </a:t>
            </a:r>
            <a:r>
              <a:rPr lang="en-GB" dirty="0"/>
              <a:t>with </a:t>
            </a:r>
            <a:r>
              <a:rPr lang="en-GB" dirty="0" err="1"/>
              <a:t>denosumab</a:t>
            </a:r>
            <a:r>
              <a:rPr lang="en-GB" dirty="0"/>
              <a:t> at 12, 18, and 24 months. </a:t>
            </a:r>
          </a:p>
          <a:p>
            <a:pPr lvl="1"/>
            <a:r>
              <a:rPr lang="en-GB" dirty="0"/>
              <a:t>The number of days a patient had been persistent to </a:t>
            </a:r>
            <a:r>
              <a:rPr lang="en-GB" dirty="0" err="1"/>
              <a:t>denosumab</a:t>
            </a:r>
            <a:r>
              <a:rPr lang="en-GB" dirty="0"/>
              <a:t> treatment was estimated with discontinuation considered as a failure event. </a:t>
            </a:r>
          </a:p>
          <a:p>
            <a:pPr lvl="1"/>
            <a:r>
              <a:rPr lang="en-GB" dirty="0"/>
              <a:t>Sensitivity analyses for the primary outcome included persistence estimates for 30-day and 90-day gaps between injections. </a:t>
            </a:r>
          </a:p>
          <a:p>
            <a:pPr lvl="1"/>
            <a:r>
              <a:rPr lang="en-GB" dirty="0"/>
              <a:t>Post hoc statistical comparisons of gap length were performed using the chi-squared test.</a:t>
            </a:r>
          </a:p>
          <a:p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2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4495800" cy="51355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8E84A8"/>
                </a:solidFill>
              </a:rPr>
              <a:t>Results</a:t>
            </a:r>
          </a:p>
          <a:p>
            <a:r>
              <a:rPr lang="en-GB" sz="1800" dirty="0"/>
              <a:t>250 women were enrolled across 12 Bulgarian endocrinology/rheumatology practices; </a:t>
            </a:r>
            <a:r>
              <a:rPr lang="en-GB" sz="1800" dirty="0" smtClean="0"/>
              <a:t>median follow </a:t>
            </a:r>
            <a:r>
              <a:rPr lang="en-GB" sz="1800" dirty="0"/>
              <a:t>up, 736 days. </a:t>
            </a:r>
            <a:endParaRPr lang="en-GB" sz="1800" dirty="0" smtClean="0"/>
          </a:p>
          <a:p>
            <a:r>
              <a:rPr lang="en-GB" sz="1800" dirty="0" smtClean="0"/>
              <a:t>Mean </a:t>
            </a:r>
            <a:r>
              <a:rPr lang="en-GB" sz="1800" dirty="0"/>
              <a:t>(SD) age was 75.8 (4.2) years; mean (SD) FRAX® was 13.1 (8.6) for hip </a:t>
            </a:r>
            <a:r>
              <a:rPr lang="en-GB" sz="1800" dirty="0" smtClean="0"/>
              <a:t>and 26.1 </a:t>
            </a:r>
            <a:r>
              <a:rPr lang="en-GB" sz="1800" dirty="0"/>
              <a:t>(9.5) for major osteoporotic fracture; 47 (18.8%) women had prior osteoporosis therapy and </a:t>
            </a:r>
            <a:r>
              <a:rPr lang="en-GB" sz="1800" dirty="0" smtClean="0"/>
              <a:t>104 (41.6</a:t>
            </a:r>
            <a:r>
              <a:rPr lang="en-GB" sz="1800" dirty="0"/>
              <a:t>%) had prior fracture.</a:t>
            </a:r>
            <a:endParaRPr lang="en-GB" sz="1800" dirty="0" smtClean="0"/>
          </a:p>
          <a:p>
            <a:pPr lvl="0"/>
            <a:r>
              <a:rPr lang="en-GB" sz="1800" dirty="0" smtClean="0"/>
              <a:t>Most </a:t>
            </a:r>
            <a:r>
              <a:rPr lang="en-GB" sz="1800" dirty="0"/>
              <a:t>patients (82.8%) received all five scheduled </a:t>
            </a:r>
            <a:r>
              <a:rPr lang="en-GB" sz="1800" dirty="0" err="1"/>
              <a:t>denosumab</a:t>
            </a:r>
            <a:r>
              <a:rPr lang="en-GB" sz="1800" dirty="0"/>
              <a:t> injections during the study.</a:t>
            </a:r>
          </a:p>
          <a:p>
            <a:pPr lvl="0"/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54180"/>
            <a:ext cx="4347475" cy="31479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19637" y="4695003"/>
            <a:ext cx="4352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95959"/>
                </a:solidFill>
                <a:latin typeface="Trebuchet MS" panose="020B0603020202020204" pitchFamily="34" charset="0"/>
              </a:rPr>
              <a:t>Figure 1. Kaplan-Meier Estimated Probability with Upper 95% CI of Persistence with </a:t>
            </a:r>
            <a:r>
              <a:rPr lang="en-US" sz="1400" dirty="0" err="1">
                <a:solidFill>
                  <a:srgbClr val="595959"/>
                </a:solidFill>
                <a:latin typeface="Trebuchet MS" panose="020B0603020202020204" pitchFamily="34" charset="0"/>
              </a:rPr>
              <a:t>Denosumab</a:t>
            </a:r>
            <a:r>
              <a:rPr lang="en-US" sz="1400" dirty="0">
                <a:solidFill>
                  <a:srgbClr val="595959"/>
                </a:solidFill>
                <a:latin typeface="Trebuchet MS" panose="020B0603020202020204" pitchFamily="34" charset="0"/>
              </a:rPr>
              <a:t> at 12, 18, and 24 Months for Medication Refill Gaps of 60 Days (Primary Endpoint) </a:t>
            </a:r>
            <a:endParaRPr lang="en-GB" sz="1400" dirty="0">
              <a:solidFill>
                <a:srgbClr val="595959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0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8E84A8"/>
                </a:solidFill>
              </a:rPr>
              <a:t>Discussion</a:t>
            </a:r>
          </a:p>
          <a:p>
            <a:pPr lvl="0"/>
            <a:r>
              <a:rPr lang="en-GB" sz="1800" dirty="0"/>
              <a:t>The main reasons for non-persistence were discontinuation </a:t>
            </a:r>
            <a:r>
              <a:rPr lang="en-GB" sz="1800" dirty="0" smtClean="0"/>
              <a:t>(for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/>
              <a:t>financial reasons) and a </a:t>
            </a:r>
            <a:r>
              <a:rPr lang="en-GB" sz="1800" dirty="0" smtClean="0"/>
              <a:t>treatment </a:t>
            </a:r>
            <a:r>
              <a:rPr lang="en-GB" sz="1800" dirty="0"/>
              <a:t>delay. </a:t>
            </a:r>
          </a:p>
          <a:p>
            <a:pPr lvl="0"/>
            <a:r>
              <a:rPr lang="en-GB" sz="1800" dirty="0"/>
              <a:t>It appears that this group of retired women (median age 75) on a pension faced difficulty affording the 50% co-payment required for osteoporosis medications in Bulgaria. </a:t>
            </a:r>
          </a:p>
          <a:p>
            <a:pPr lvl="0"/>
            <a:r>
              <a:rPr lang="en-GB" sz="1800" dirty="0"/>
              <a:t>The process of prescribing osteoporosis treatment in Bulgaria is complicated. While specialists are required to diagnose </a:t>
            </a:r>
            <a:r>
              <a:rPr lang="en-GB" sz="1800" dirty="0" smtClean="0"/>
              <a:t>must complete osteoporosis</a:t>
            </a:r>
            <a:r>
              <a:rPr lang="en-GB" sz="1800" dirty="0"/>
              <a:t>, general practitioners  the reimbursement fund prescription. This procedure requires patients to navigate a long process which likely leads to longer gap times.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4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8E84A8"/>
                </a:solidFill>
              </a:rPr>
              <a:t>Conclusion</a:t>
            </a:r>
          </a:p>
          <a:p>
            <a:r>
              <a:rPr lang="en-GB" sz="1800" dirty="0"/>
              <a:t>A high rate of persistence to </a:t>
            </a:r>
            <a:r>
              <a:rPr lang="en-GB" sz="1800" dirty="0" err="1"/>
              <a:t>denosumab</a:t>
            </a:r>
            <a:r>
              <a:rPr lang="en-GB" sz="1800" dirty="0"/>
              <a:t> </a:t>
            </a:r>
            <a:r>
              <a:rPr lang="en-GB" sz="1800" dirty="0" smtClean="0"/>
              <a:t>was </a:t>
            </a:r>
            <a:r>
              <a:rPr lang="en-GB" sz="1800" dirty="0"/>
              <a:t>observed in Bulgarian clinical practice, with 84% of women remaining on treatment at 24 months. </a:t>
            </a:r>
            <a:endParaRPr lang="en-GB" sz="1800" dirty="0" smtClean="0"/>
          </a:p>
          <a:p>
            <a:r>
              <a:rPr lang="en-GB" sz="1800" dirty="0"/>
              <a:t>After 24 months, 42.4%, 23.6% and 49.2% of patients achieved osteopenia at the femoral neck, lumbar spine and total </a:t>
            </a:r>
            <a:r>
              <a:rPr lang="en-GB" sz="1800" dirty="0" smtClean="0"/>
              <a:t>hip.</a:t>
            </a:r>
            <a:endParaRPr lang="en-GB" sz="1800" dirty="0"/>
          </a:p>
          <a:p>
            <a:r>
              <a:rPr lang="en-GB" sz="1800" dirty="0"/>
              <a:t>Improvements in bone mineral density (BMD) T-score at all locations along with a notable proportion of patients achieving osteopenia or recovery suggest that denosumab is effective in treating patients at high risk of fracture in clinical practice.</a:t>
            </a:r>
          </a:p>
          <a:p>
            <a:pPr marL="0" indent="0">
              <a:buNone/>
            </a:pPr>
            <a:endParaRPr lang="en-GB" sz="1800" b="1" dirty="0">
              <a:solidFill>
                <a:srgbClr val="8E84A8"/>
              </a:solidFill>
            </a:endParaRPr>
          </a:p>
          <a:p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629400" y="76200"/>
            <a:ext cx="1295400" cy="461665"/>
          </a:xfrm>
          <a:prstGeom prst="rect">
            <a:avLst/>
          </a:prstGeom>
          <a:solidFill>
            <a:srgbClr val="8E84A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PEER-REVIEWED SLIDE DECK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2039470" y="6477000"/>
            <a:ext cx="7104530" cy="381000"/>
          </a:xfrm>
          <a:solidFill>
            <a:srgbClr val="6E638B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Persistence with </a:t>
            </a:r>
            <a:r>
              <a:rPr lang="en-GB" dirty="0" err="1"/>
              <a:t>Denosumab</a:t>
            </a:r>
            <a:r>
              <a:rPr lang="en-GB" dirty="0"/>
              <a:t> in Women at High Risk of Fracture in Bulgaria</a:t>
            </a:r>
          </a:p>
          <a:p>
            <a:r>
              <a:rPr lang="en-US" dirty="0" err="1"/>
              <a:t>Monov</a:t>
            </a:r>
            <a:r>
              <a:rPr lang="en-US" dirty="0"/>
              <a:t>, S. et al. </a:t>
            </a:r>
            <a:r>
              <a:rPr lang="en-US" dirty="0" err="1"/>
              <a:t>Rheumatol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2021</a:t>
            </a:r>
            <a:r>
              <a:rPr lang="en-US" dirty="0" smtClean="0"/>
              <a:t>. </a:t>
            </a:r>
            <a:r>
              <a:rPr lang="en-GB" dirty="0"/>
              <a:t>10.1007/s40744-021-00282-3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11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8490d18d-1e1f-4ae2-adbe-3f6683173bee" value=""/>
  <element uid="96dc6479-e616-4b57-91d9-9a433fe4fcdb" value=""/>
  <element uid="7349a702-6462-4442-88eb-c64cd513835c" value=""/>
</sisl>
</file>

<file path=customXml/itemProps1.xml><?xml version="1.0" encoding="utf-8"?>
<ds:datastoreItem xmlns:ds="http://schemas.openxmlformats.org/officeDocument/2006/customXml" ds:itemID="{773E6A48-33CC-4AE5-B360-B5B0F2762716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1045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keywords>*$%PUB-*$%ClinTrials</cp:keywords>
  <cp:lastModifiedBy>David Gray</cp:lastModifiedBy>
  <cp:revision>97</cp:revision>
  <dcterms:created xsi:type="dcterms:W3CDTF">2010-11-02T11:52:55Z</dcterms:created>
  <dcterms:modified xsi:type="dcterms:W3CDTF">2021-11-12T12:02:53Z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d0aae9fe-38a9-45a4-9f4d-8b9f78b67d04</vt:lpwstr>
  </property>
  <property fmtid="{D5CDD505-2E9C-101B-9397-08002B2CF9AE}" pid="3" name="bjSaver">
    <vt:lpwstr>l5QmBp53R76WU5gK9TOGRftrK8okwEcA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uid="8490d18d-1e1f-4ae2-adbe-3f6683173bee" value="" /&gt;&lt;element uid="96dc6479-e616-4b57-91d9-9a433fe4fcdb" value="" /&gt;&lt;element uid="7349a702-6462-4442-88eb-c64cd513835c" value="" /&gt;&lt;/sisl&gt;</vt:lpwstr>
  </property>
  <property fmtid="{D5CDD505-2E9C-101B-9397-08002B2CF9AE}" pid="6" name="bjDocumentSecurityLabel">
    <vt:lpwstr>Public - Clinical Trials</vt:lpwstr>
  </property>
</Properties>
</file>