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1F6"/>
    <a:srgbClr val="0087CE"/>
    <a:srgbClr val="622AB6"/>
    <a:srgbClr val="522398"/>
    <a:srgbClr val="5A27A7"/>
    <a:srgbClr val="178088"/>
    <a:srgbClr val="0E6A72"/>
    <a:srgbClr val="00459A"/>
    <a:srgbClr val="002A5C"/>
    <a:srgbClr val="D81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94628" autoAdjust="0"/>
  </p:normalViewPr>
  <p:slideViewPr>
    <p:cSldViewPr>
      <p:cViewPr varScale="1">
        <p:scale>
          <a:sx n="65" d="100"/>
          <a:sy n="65" d="100"/>
        </p:scale>
        <p:origin x="144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  <a:prstGeom prst="rect">
            <a:avLst/>
          </a:prstGeom>
        </p:spPr>
        <p:txBody>
          <a:bodyPr/>
          <a:lstStyle>
            <a:lvl1pPr>
              <a:buClr>
                <a:srgbClr val="00A1F6"/>
              </a:buClr>
              <a:defRPr/>
            </a:lvl1pPr>
            <a:lvl2pPr>
              <a:buClr>
                <a:srgbClr val="00A1F6"/>
              </a:buClr>
              <a:defRPr/>
            </a:lvl2pPr>
            <a:lvl3pPr>
              <a:buClr>
                <a:srgbClr val="00A1F6"/>
              </a:buClr>
              <a:defRPr/>
            </a:lvl3pPr>
            <a:lvl4pPr>
              <a:buClr>
                <a:srgbClr val="00A1F6"/>
              </a:buClr>
              <a:defRPr/>
            </a:lvl4pPr>
            <a:lvl5pPr>
              <a:buClr>
                <a:srgbClr val="00A1F6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1981200" y="6526304"/>
            <a:ext cx="7104530" cy="33169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reference text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152400" y="162000"/>
            <a:ext cx="7507465" cy="6595329"/>
            <a:chOff x="152400" y="162000"/>
            <a:chExt cx="7507465" cy="6595329"/>
          </a:xfrm>
        </p:grpSpPr>
        <p:pic>
          <p:nvPicPr>
            <p:cNvPr id="7" name="Picture 6" descr="Adis_white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52400" y="6574464"/>
              <a:ext cx="653742" cy="182865"/>
            </a:xfrm>
            <a:prstGeom prst="rect">
              <a:avLst/>
            </a:prstGeom>
          </p:spPr>
        </p:pic>
        <p:pic>
          <p:nvPicPr>
            <p:cNvPr id="8" name="Picture 7" descr="open_access_icon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6732000" y="162000"/>
              <a:ext cx="927865" cy="32961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ain Hea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2865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848000" y="82800"/>
            <a:ext cx="1296000" cy="461665"/>
          </a:xfrm>
          <a:prstGeom prst="rect">
            <a:avLst/>
          </a:prstGeom>
          <a:solidFill>
            <a:srgbClr val="00A1F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Trebuchet MS" panose="020B0603020202020204" pitchFamily="34" charset="0"/>
              </a:rPr>
              <a:t>PEER-REVIEWED SUMMARY SLIDE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8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431280"/>
            <a:ext cx="9144000" cy="45720"/>
          </a:xfrm>
          <a:prstGeom prst="rect">
            <a:avLst/>
          </a:prstGeom>
          <a:solidFill>
            <a:srgbClr val="00A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solidFill>
                <a:srgbClr val="00459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r" defTabSz="914400" rtl="0" eaLnBrk="1" latinLnBrk="0" hangingPunct="1">
        <a:spcBef>
          <a:spcPct val="0"/>
        </a:spcBef>
        <a:buNone/>
        <a:defRPr sz="1200" kern="1200">
          <a:solidFill>
            <a:schemeClr val="bg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050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D050"/>
        </a:buClr>
        <a:buFont typeface="Arial" panose="020B0604020202020204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anose="020B0604020202020204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anose="020B0604020202020204" pitchFamily="34" charset="0"/>
        <a:buChar char="»"/>
        <a:defRPr sz="1200" kern="1200">
          <a:solidFill>
            <a:schemeClr val="tx1">
              <a:lumMod val="65000"/>
              <a:lumOff val="35000"/>
            </a:schemeClr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6427113"/>
            <a:ext cx="6172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Comparison of Analgesic Effects between </a:t>
            </a:r>
            <a:r>
              <a:rPr lang="en-GB" sz="1100" dirty="0" err="1">
                <a:solidFill>
                  <a:schemeClr val="bg1"/>
                </a:solidFill>
              </a:rPr>
              <a:t>Nalbuphine</a:t>
            </a:r>
            <a:r>
              <a:rPr lang="en-GB" sz="1100" dirty="0">
                <a:solidFill>
                  <a:schemeClr val="bg1"/>
                </a:solidFill>
              </a:rPr>
              <a:t> and Sufentanil in First-Trimester Surgical Abortion</a:t>
            </a:r>
          </a:p>
          <a:p>
            <a:r>
              <a:rPr lang="en-GB" sz="1100" dirty="0">
                <a:solidFill>
                  <a:schemeClr val="bg1"/>
                </a:solidFill>
              </a:rPr>
              <a:t>Liu X, et al. Pain </a:t>
            </a:r>
            <a:r>
              <a:rPr lang="en-GB" sz="1100" dirty="0" err="1">
                <a:solidFill>
                  <a:schemeClr val="bg1"/>
                </a:solidFill>
              </a:rPr>
              <a:t>Ther</a:t>
            </a:r>
            <a:r>
              <a:rPr lang="en-GB" sz="1100" dirty="0">
                <a:solidFill>
                  <a:schemeClr val="bg1"/>
                </a:solidFill>
              </a:rPr>
              <a:t>. 2021. DOI: 10.1007/s40122-021-00334-0 </a:t>
            </a:r>
          </a:p>
          <a:p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2753604" cy="3657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Rectangle 2"/>
          <p:cNvSpPr/>
          <p:nvPr/>
        </p:nvSpPr>
        <p:spPr>
          <a:xfrm>
            <a:off x="3228010" y="2286000"/>
            <a:ext cx="566158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A1F6"/>
                </a:solidFill>
              </a:rPr>
              <a:t>Comparison of Analgesic Effects between </a:t>
            </a:r>
            <a:r>
              <a:rPr lang="en-GB" sz="2000" dirty="0" err="1">
                <a:solidFill>
                  <a:srgbClr val="00A1F6"/>
                </a:solidFill>
              </a:rPr>
              <a:t>Nalbuphine</a:t>
            </a:r>
            <a:r>
              <a:rPr lang="en-GB" sz="2000" dirty="0">
                <a:solidFill>
                  <a:srgbClr val="00A1F6"/>
                </a:solidFill>
              </a:rPr>
              <a:t> and Sufentanil in First-Trimester Surgical Abortion</a:t>
            </a:r>
          </a:p>
          <a:p>
            <a:r>
              <a:rPr lang="en-GB" sz="2000" dirty="0">
                <a:solidFill>
                  <a:srgbClr val="00A1F6"/>
                </a:solidFill>
              </a:rPr>
              <a:t>Liu X, et al. Pain </a:t>
            </a:r>
            <a:r>
              <a:rPr lang="en-GB" sz="2000" dirty="0" err="1">
                <a:solidFill>
                  <a:srgbClr val="00A1F6"/>
                </a:solidFill>
              </a:rPr>
              <a:t>Ther</a:t>
            </a:r>
            <a:r>
              <a:rPr lang="en-GB" sz="2000" dirty="0">
                <a:solidFill>
                  <a:srgbClr val="00A1F6"/>
                </a:solidFill>
              </a:rPr>
              <a:t>. </a:t>
            </a:r>
            <a:r>
              <a:rPr lang="en-GB" sz="2000" dirty="0" smtClean="0">
                <a:solidFill>
                  <a:srgbClr val="00A1F6"/>
                </a:solidFill>
              </a:rPr>
              <a:t>2021</a:t>
            </a:r>
            <a:endParaRPr lang="en-GB" dirty="0" smtClean="0">
              <a:solidFill>
                <a:srgbClr val="00A1F6"/>
              </a:solidFill>
            </a:endParaRPr>
          </a:p>
          <a:p>
            <a:r>
              <a:rPr lang="en-GB" sz="1400" dirty="0"/>
              <a:t>This slide deck represents the opinions of the </a:t>
            </a:r>
            <a:r>
              <a:rPr lang="en-GB" sz="1400" dirty="0" smtClean="0"/>
              <a:t>authors. </a:t>
            </a:r>
            <a:r>
              <a:rPr lang="en-GB" sz="1400" dirty="0"/>
              <a:t>For a full list of declarations, including funding and author disclosure statements, please see the full text online. </a:t>
            </a:r>
          </a:p>
          <a:p>
            <a:r>
              <a:rPr lang="en-GB" sz="1400" dirty="0"/>
              <a:t>© The authors, CC-BY-NC </a:t>
            </a:r>
            <a:r>
              <a:rPr lang="en-GB" sz="1400" dirty="0" smtClean="0"/>
              <a:t>2021.</a:t>
            </a:r>
            <a:endParaRPr lang="en-GB" sz="1400" dirty="0"/>
          </a:p>
          <a:p>
            <a:endParaRPr lang="en-GB" dirty="0">
              <a:solidFill>
                <a:srgbClr val="00A1F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66700" y="2133600"/>
            <a:ext cx="8610600" cy="38862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about 56.3 million abortions every year</a:t>
            </a:r>
            <a:r>
              <a:rPr lang="zh-CN" altLang="zh-CN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worldwide with physical and mental damage to pregnant woman despite </a:t>
            </a: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 anesthesia methods. </a:t>
            </a:r>
          </a:p>
          <a:p>
            <a:pPr marL="0" indent="0">
              <a:buNone/>
            </a:pPr>
            <a:endParaRPr lang="zh-CN" altLang="zh-C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Nalbuphine, a synthesized partial κ agonist/μ antagonist opioid, had better analgesia</a:t>
            </a:r>
            <a:r>
              <a:rPr lang="zh-CN" altLang="zh-CN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effect than μ agonist opioid in visceral pain models</a:t>
            </a: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  <a:r>
              <a:rPr lang="zh-CN" altLang="zh-CN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altLang="zh-C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altLang="zh-CN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studies had demonstrated that </a:t>
            </a:r>
            <a:r>
              <a:rPr lang="en-US" altLang="zh-CN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nalbuphine</a:t>
            </a:r>
            <a:r>
              <a:rPr lang="en-US" altLang="zh-CN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resulted in lower pain sensations at rest and reduced uterine cramping pain[2], and decreased </a:t>
            </a:r>
            <a:r>
              <a:rPr lang="en-US" altLang="zh-CN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propofol</a:t>
            </a:r>
            <a:r>
              <a:rPr lang="en-US" altLang="zh-CN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injection pain compared with lidocaine[3].</a:t>
            </a:r>
            <a:endParaRPr lang="zh-CN" altLang="zh-C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0"/>
          </p:nvPr>
        </p:nvSpPr>
        <p:spPr>
          <a:xfrm>
            <a:off x="266700" y="5943600"/>
            <a:ext cx="8434705" cy="409575"/>
          </a:xfrm>
        </p:spPr>
        <p:txBody>
          <a:bodyPr/>
          <a:lstStyle/>
          <a:p>
            <a:pPr algn="l"/>
            <a:r>
              <a:rPr lang="en-US" altLang="zh-CN" dirty="0" smtClean="0">
                <a:solidFill>
                  <a:schemeClr val="tx1"/>
                </a:solidFill>
              </a:rPr>
              <a:t>1. </a:t>
            </a:r>
            <a:r>
              <a:rPr lang="en-US" altLang="zh-CN" dirty="0" err="1" smtClean="0">
                <a:solidFill>
                  <a:schemeClr val="tx1"/>
                </a:solidFill>
              </a:rPr>
              <a:t>Riviere</a:t>
            </a:r>
            <a:r>
              <a:rPr lang="en-US" altLang="zh-CN" dirty="0" smtClean="0">
                <a:solidFill>
                  <a:schemeClr val="tx1"/>
                </a:solidFill>
              </a:rPr>
              <a:t> PJ, et al.</a:t>
            </a:r>
            <a:r>
              <a:rPr lang="en-US" altLang="zh-CN" i="1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Br J Pharmacol</a:t>
            </a:r>
            <a:r>
              <a:rPr lang="en-US" altLang="zh-CN" i="1" dirty="0" smtClean="0">
                <a:solidFill>
                  <a:schemeClr val="tx1"/>
                </a:solidFill>
              </a:rPr>
              <a:t>.2004</a:t>
            </a:r>
            <a:r>
              <a:rPr lang="en-US" altLang="zh-CN" dirty="0" smtClean="0">
                <a:solidFill>
                  <a:schemeClr val="tx1"/>
                </a:solidFill>
              </a:rPr>
              <a:t>  2. Sun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S</a:t>
            </a:r>
            <a:r>
              <a:rPr lang="zh-CN" altLang="en-US" dirty="0" smtClean="0">
                <a:solidFill>
                  <a:schemeClr val="tx1"/>
                </a:solidFill>
              </a:rPr>
              <a:t>, </a:t>
            </a:r>
            <a:r>
              <a:rPr lang="en-US" altLang="zh-CN" dirty="0" smtClean="0">
                <a:solidFill>
                  <a:schemeClr val="tx1"/>
                </a:solidFill>
              </a:rPr>
              <a:t>et al</a:t>
            </a:r>
            <a:r>
              <a:rPr lang="zh-CN" altLang="en-US" dirty="0" smtClean="0">
                <a:solidFill>
                  <a:schemeClr val="tx1"/>
                </a:solidFill>
              </a:rPr>
              <a:t>. </a:t>
            </a:r>
            <a:r>
              <a:rPr lang="en-US" altLang="zh-CN" dirty="0" smtClean="0">
                <a:solidFill>
                  <a:schemeClr val="tx1"/>
                </a:solidFill>
              </a:rPr>
              <a:t>Frontiers in pharmacology</a:t>
            </a:r>
            <a:r>
              <a:rPr lang="zh-CN" altLang="en-US" dirty="0" smtClean="0">
                <a:solidFill>
                  <a:schemeClr val="tx1"/>
                </a:solidFill>
              </a:rPr>
              <a:t>. </a:t>
            </a:r>
            <a:r>
              <a:rPr lang="en-US" altLang="zh-CN" dirty="0" smtClean="0">
                <a:solidFill>
                  <a:schemeClr val="tx1"/>
                </a:solidFill>
              </a:rPr>
              <a:t>2020</a:t>
            </a:r>
            <a:r>
              <a:rPr lang="zh-CN" altLang="en-US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zh-CN" dirty="0" smtClean="0">
                <a:solidFill>
                  <a:schemeClr val="tx1"/>
                </a:solidFill>
              </a:rPr>
              <a:t>3. Wang J, et al</a:t>
            </a:r>
            <a:r>
              <a:rPr lang="zh-CN" altLang="en-US" dirty="0" smtClean="0">
                <a:solidFill>
                  <a:schemeClr val="tx1"/>
                </a:solidFill>
              </a:rPr>
              <a:t>. </a:t>
            </a:r>
            <a:r>
              <a:rPr lang="en-US" altLang="zh-CN" dirty="0" smtClean="0">
                <a:solidFill>
                  <a:schemeClr val="tx1"/>
                </a:solidFill>
              </a:rPr>
              <a:t>Pain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and therapy</a:t>
            </a:r>
            <a:r>
              <a:rPr lang="zh-CN" altLang="en-US" dirty="0" smtClean="0">
                <a:solidFill>
                  <a:schemeClr val="tx1"/>
                </a:solidFill>
              </a:rPr>
              <a:t>. 20</a:t>
            </a:r>
            <a:r>
              <a:rPr lang="en-US" altLang="zh-CN" dirty="0" smtClean="0">
                <a:solidFill>
                  <a:schemeClr val="tx1"/>
                </a:solidFill>
              </a:rPr>
              <a:t>20</a:t>
            </a:r>
            <a:r>
              <a:rPr lang="zh-CN" altLang="en-US" dirty="0" smtClean="0">
                <a:solidFill>
                  <a:schemeClr val="tx1"/>
                </a:solidFill>
              </a:rPr>
              <a:t>.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92401" y="1143000"/>
            <a:ext cx="2282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zh-CN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217" y="6416884"/>
            <a:ext cx="6175783" cy="4755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20574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We hypothesized that patients undergoing first-trimester surgical abortion used nalbuphine may have lower postoperative pain and propofol injection pain when compared with </a:t>
            </a:r>
            <a:r>
              <a:rPr lang="en-US" altLang="zh-CN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sufentanil</a:t>
            </a: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92401" y="1143000"/>
            <a:ext cx="2124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endParaRPr lang="zh-CN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0"/>
          </p:nvPr>
        </p:nvSpPr>
        <p:spPr>
          <a:xfrm>
            <a:off x="1964435" y="6400800"/>
            <a:ext cx="7104530" cy="331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Comparison of Analgesic Effects between </a:t>
            </a:r>
            <a:r>
              <a:rPr lang="en-GB" sz="1100" dirty="0" err="1">
                <a:solidFill>
                  <a:schemeClr val="bg1"/>
                </a:solidFill>
              </a:rPr>
              <a:t>Nalbuphine</a:t>
            </a:r>
            <a:r>
              <a:rPr lang="en-GB" sz="1100" dirty="0">
                <a:solidFill>
                  <a:schemeClr val="bg1"/>
                </a:solidFill>
              </a:rPr>
              <a:t> and Sufentanil in First-Trimester Surgical Abortion</a:t>
            </a:r>
          </a:p>
          <a:p>
            <a:r>
              <a:rPr lang="en-GB" sz="1100" dirty="0" smtClean="0">
                <a:solidFill>
                  <a:schemeClr val="bg1"/>
                </a:solidFill>
              </a:rPr>
              <a:t>Liu X, </a:t>
            </a:r>
            <a:r>
              <a:rPr lang="en-GB" sz="1100" dirty="0">
                <a:solidFill>
                  <a:schemeClr val="bg1"/>
                </a:solidFill>
              </a:rPr>
              <a:t>et al. Pain </a:t>
            </a:r>
            <a:r>
              <a:rPr lang="en-GB" sz="1100" dirty="0" err="1">
                <a:solidFill>
                  <a:schemeClr val="bg1"/>
                </a:solidFill>
              </a:rPr>
              <a:t>Ther</a:t>
            </a:r>
            <a:r>
              <a:rPr lang="en-GB" sz="1100" dirty="0">
                <a:solidFill>
                  <a:schemeClr val="bg1"/>
                </a:solidFill>
              </a:rPr>
              <a:t>. 2021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19405" y="2286000"/>
            <a:ext cx="8505190" cy="327406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The study demonstrated that nalbuphine combined with propofol had lower postoperative pain, propofol injection pain, and higher degree of satisfaction compared with </a:t>
            </a:r>
            <a:r>
              <a:rPr lang="en-US" altLang="zh-CN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sufentanil</a:t>
            </a: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combined with propofol. However, the intraoperative analgesic effect was similar between these two opioids. The adverse events, such as respiratory depression, dizziness, nausea, and vomiting were comparable. </a:t>
            </a:r>
            <a:endParaRPr lang="zh-CN" altLang="zh-C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03881" y="1183640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endParaRPr lang="zh-CN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0"/>
          </p:nvPr>
        </p:nvSpPr>
        <p:spPr>
          <a:xfrm>
            <a:off x="2002599" y="6400800"/>
            <a:ext cx="7104530" cy="331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Comparison of Analgesic Effects between </a:t>
            </a:r>
            <a:r>
              <a:rPr lang="en-GB" sz="1100" dirty="0" err="1">
                <a:solidFill>
                  <a:schemeClr val="bg1"/>
                </a:solidFill>
              </a:rPr>
              <a:t>Nalbuphine</a:t>
            </a:r>
            <a:r>
              <a:rPr lang="en-GB" sz="1100" dirty="0">
                <a:solidFill>
                  <a:schemeClr val="bg1"/>
                </a:solidFill>
              </a:rPr>
              <a:t> and Sufentanil in First-Trimester Surgical Abortion</a:t>
            </a:r>
          </a:p>
          <a:p>
            <a:r>
              <a:rPr lang="en-GB" sz="1100" dirty="0" smtClean="0">
                <a:solidFill>
                  <a:schemeClr val="bg1"/>
                </a:solidFill>
              </a:rPr>
              <a:t>Liu X, </a:t>
            </a:r>
            <a:r>
              <a:rPr lang="en-GB" sz="1100" dirty="0">
                <a:solidFill>
                  <a:schemeClr val="bg1"/>
                </a:solidFill>
              </a:rPr>
              <a:t>et al. Pain </a:t>
            </a:r>
            <a:r>
              <a:rPr lang="en-GB" sz="1100" dirty="0" err="1">
                <a:solidFill>
                  <a:schemeClr val="bg1"/>
                </a:solidFill>
              </a:rPr>
              <a:t>Ther</a:t>
            </a:r>
            <a:r>
              <a:rPr lang="en-GB" sz="1100" dirty="0">
                <a:solidFill>
                  <a:schemeClr val="bg1"/>
                </a:solidFill>
              </a:rPr>
              <a:t>. 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99110" y="2606807"/>
            <a:ext cx="8145780" cy="135994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Nalbuphine combined with propofol is superior to </a:t>
            </a:r>
            <a:r>
              <a:rPr lang="en-US" altLang="zh-CN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sufentanil</a:t>
            </a: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combined with propofol in first-trimester surgical abortion cases.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92401" y="1143000"/>
            <a:ext cx="2141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zh-CN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0"/>
          </p:nvPr>
        </p:nvSpPr>
        <p:spPr>
          <a:xfrm>
            <a:off x="1982069" y="6400800"/>
            <a:ext cx="7104530" cy="331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Comparison of Analgesic Effects between </a:t>
            </a:r>
            <a:r>
              <a:rPr lang="en-GB" sz="1100" dirty="0" err="1">
                <a:solidFill>
                  <a:schemeClr val="bg1"/>
                </a:solidFill>
              </a:rPr>
              <a:t>Nalbuphine</a:t>
            </a:r>
            <a:r>
              <a:rPr lang="en-GB" sz="1100" dirty="0">
                <a:solidFill>
                  <a:schemeClr val="bg1"/>
                </a:solidFill>
              </a:rPr>
              <a:t> and Sufentanil in First-Trimester Surgical Abortion</a:t>
            </a:r>
          </a:p>
          <a:p>
            <a:r>
              <a:rPr lang="en-GB" sz="1100" dirty="0" smtClean="0">
                <a:solidFill>
                  <a:schemeClr val="bg1"/>
                </a:solidFill>
              </a:rPr>
              <a:t>Liu X, </a:t>
            </a:r>
            <a:r>
              <a:rPr lang="en-GB" sz="1100" dirty="0">
                <a:solidFill>
                  <a:schemeClr val="bg1"/>
                </a:solidFill>
              </a:rPr>
              <a:t>et al. Pain </a:t>
            </a:r>
            <a:r>
              <a:rPr lang="en-GB" sz="1100" dirty="0" err="1">
                <a:solidFill>
                  <a:schemeClr val="bg1"/>
                </a:solidFill>
              </a:rPr>
              <a:t>Ther</a:t>
            </a:r>
            <a:r>
              <a:rPr lang="en-GB" sz="1100" dirty="0">
                <a:solidFill>
                  <a:schemeClr val="bg1"/>
                </a:solidFill>
              </a:rPr>
              <a:t>. 2021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462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Trebuchet MS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Springer-SBM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hayw01</dc:creator>
  <cp:lastModifiedBy>Sumeyye Soydemir</cp:lastModifiedBy>
  <cp:revision>81</cp:revision>
  <dcterms:created xsi:type="dcterms:W3CDTF">2010-11-02T11:52:00Z</dcterms:created>
  <dcterms:modified xsi:type="dcterms:W3CDTF">2021-11-03T10:10:29Z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