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7F"/>
    <a:srgbClr val="268692"/>
    <a:srgbClr val="0B509D"/>
    <a:srgbClr val="266CAB"/>
    <a:srgbClr val="009185"/>
    <a:srgbClr val="26A196"/>
    <a:srgbClr val="9E9C9C"/>
    <a:srgbClr val="A5A5A5"/>
    <a:srgbClr val="004D88"/>
    <a:srgbClr val="276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00717F"/>
              </a:buClr>
              <a:defRPr/>
            </a:lvl1pPr>
            <a:lvl2pPr>
              <a:buClr>
                <a:srgbClr val="00717F"/>
              </a:buClr>
              <a:defRPr/>
            </a:lvl2pPr>
            <a:lvl3pPr>
              <a:buClr>
                <a:srgbClr val="00717F"/>
              </a:buClr>
              <a:defRPr/>
            </a:lvl3pPr>
            <a:lvl4pPr>
              <a:buClr>
                <a:srgbClr val="00717F"/>
              </a:buClr>
              <a:defRPr/>
            </a:lvl4pPr>
            <a:lvl5pPr>
              <a:buClr>
                <a:srgbClr val="00717F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[Surname Initial], et al. Drugs </a:t>
            </a:r>
            <a:r>
              <a:rPr lang="en-US" dirty="0" err="1" smtClean="0"/>
              <a:t>Ther</a:t>
            </a:r>
            <a:r>
              <a:rPr lang="en-US" dirty="0" smtClean="0"/>
              <a:t> </a:t>
            </a:r>
            <a:r>
              <a:rPr lang="en-US" dirty="0" err="1" smtClean="0"/>
              <a:t>Perspect</a:t>
            </a:r>
            <a:r>
              <a:rPr lang="en-US" dirty="0" smtClean="0"/>
              <a:t>. [YEAR]. [INSERT DOI]</a:t>
            </a:r>
            <a:endParaRPr lang="en-US" dirty="0"/>
          </a:p>
        </p:txBody>
      </p:sp>
      <p:pic>
        <p:nvPicPr>
          <p:cNvPr id="7" name="Picture 6" descr="Adis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574464"/>
            <a:ext cx="653742" cy="182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7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0"/>
            <a:ext cx="9144000" cy="771525"/>
            <a:chOff x="0" y="-15980"/>
            <a:chExt cx="9144000" cy="771525"/>
          </a:xfrm>
        </p:grpSpPr>
        <p:grpSp>
          <p:nvGrpSpPr>
            <p:cNvPr id="2" name="Group 1"/>
            <p:cNvGrpSpPr/>
            <p:nvPr userDrawn="1"/>
          </p:nvGrpSpPr>
          <p:grpSpPr>
            <a:xfrm>
              <a:off x="0" y="-15980"/>
              <a:ext cx="9144000" cy="771525"/>
              <a:chOff x="0" y="0"/>
              <a:chExt cx="9144000" cy="771525"/>
            </a:xfrm>
          </p:grpSpPr>
          <p:sp>
            <p:nvSpPr>
              <p:cNvPr id="3" name="Rectangle 2"/>
              <p:cNvSpPr/>
              <p:nvPr userDrawn="1"/>
            </p:nvSpPr>
            <p:spPr>
              <a:xfrm>
                <a:off x="0" y="0"/>
                <a:ext cx="9144000" cy="771525"/>
              </a:xfrm>
              <a:prstGeom prst="rect">
                <a:avLst/>
              </a:prstGeom>
              <a:solidFill>
                <a:srgbClr val="0071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" name="Group 6"/>
              <p:cNvGrpSpPr/>
              <p:nvPr userDrawn="1"/>
            </p:nvGrpSpPr>
            <p:grpSpPr>
              <a:xfrm>
                <a:off x="7696200" y="82306"/>
                <a:ext cx="1447800" cy="600164"/>
                <a:chOff x="7696200" y="52920"/>
                <a:chExt cx="1447800" cy="697407"/>
              </a:xfrm>
              <a:effectLst>
                <a:outerShdw blurRad="50800" dist="38100" dir="5400000" algn="ctr" rotWithShape="0">
                  <a:schemeClr val="tx1">
                    <a:alpha val="40000"/>
                  </a:schemeClr>
                </a:outerShdw>
              </a:effectLst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7696200" y="116775"/>
                  <a:ext cx="1447800" cy="620967"/>
                </a:xfrm>
                <a:prstGeom prst="rect">
                  <a:avLst/>
                </a:prstGeom>
                <a:solidFill>
                  <a:srgbClr val="268692"/>
                </a:solidFill>
                <a:ln>
                  <a:solidFill>
                    <a:srgbClr val="26869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775455" y="52920"/>
                  <a:ext cx="1289289" cy="697407"/>
                </a:xfrm>
                <a:prstGeom prst="rect">
                  <a:avLst/>
                </a:prstGeom>
                <a:noFill/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100" b="0" dirty="0" smtClean="0">
                      <a:solidFill>
                        <a:schemeClr val="bg1"/>
                      </a:solidFill>
                      <a:latin typeface="Trebuchet MS" panose="020B0603020202020204" pitchFamily="34" charset="0"/>
                    </a:rPr>
                    <a:t>PEER-REVIEWED</a:t>
                  </a:r>
                </a:p>
                <a:p>
                  <a:pPr algn="ctr"/>
                  <a:r>
                    <a:rPr lang="en-GB" sz="1100" b="0" dirty="0" smtClean="0">
                      <a:solidFill>
                        <a:schemeClr val="bg1"/>
                      </a:solidFill>
                      <a:latin typeface="Trebuchet MS" panose="020B0603020202020204" pitchFamily="34" charset="0"/>
                    </a:rPr>
                    <a:t>PLAIN</a:t>
                  </a:r>
                  <a:r>
                    <a:rPr lang="en-GB" sz="1100" b="0" baseline="0" dirty="0" smtClean="0">
                      <a:solidFill>
                        <a:schemeClr val="bg1"/>
                      </a:solidFill>
                      <a:latin typeface="Trebuchet MS" panose="020B0603020202020204" pitchFamily="34" charset="0"/>
                    </a:rPr>
                    <a:t> LANGUAGE SUMMARY</a:t>
                  </a:r>
                  <a:endParaRPr lang="en-GB" sz="1100" b="0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</p:grpSp>
        <p:grpSp>
          <p:nvGrpSpPr>
            <p:cNvPr id="24" name="Group 23"/>
            <p:cNvGrpSpPr/>
            <p:nvPr userDrawn="1"/>
          </p:nvGrpSpPr>
          <p:grpSpPr>
            <a:xfrm>
              <a:off x="570243" y="268442"/>
              <a:ext cx="1640394" cy="398048"/>
              <a:chOff x="645606" y="268442"/>
              <a:chExt cx="1640394" cy="398048"/>
            </a:xfrm>
          </p:grpSpPr>
          <p:sp>
            <p:nvSpPr>
              <p:cNvPr id="22" name="Rectangle 21"/>
              <p:cNvSpPr/>
              <p:nvPr userDrawn="1"/>
            </p:nvSpPr>
            <p:spPr>
              <a:xfrm>
                <a:off x="2057400" y="268442"/>
                <a:ext cx="228600" cy="76200"/>
              </a:xfrm>
              <a:prstGeom prst="rect">
                <a:avLst/>
              </a:prstGeom>
              <a:solidFill>
                <a:srgbClr val="0071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 userDrawn="1"/>
            </p:nvSpPr>
            <p:spPr>
              <a:xfrm>
                <a:off x="645606" y="590290"/>
                <a:ext cx="228600" cy="76200"/>
              </a:xfrm>
              <a:prstGeom prst="rect">
                <a:avLst/>
              </a:prstGeom>
              <a:solidFill>
                <a:srgbClr val="0071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6" name="Rectangle 15"/>
          <p:cNvSpPr/>
          <p:nvPr userDrawn="1"/>
        </p:nvSpPr>
        <p:spPr>
          <a:xfrm>
            <a:off x="242510" y="76997"/>
            <a:ext cx="5237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Drugs &amp; Therapy Perspectives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6011929"/>
            <a:ext cx="868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GB" sz="1100" dirty="0"/>
              <a:t>This plain language summary represents the opinions of the </a:t>
            </a:r>
            <a:r>
              <a:rPr lang="en-GB" sz="1100" dirty="0" smtClean="0"/>
              <a:t>author. </a:t>
            </a:r>
            <a:r>
              <a:rPr lang="en-GB" sz="1100" dirty="0"/>
              <a:t>For a full list of declarations, including funding and author disclosure statements, please see the full text online. © Springer Nature Switzerland AG </a:t>
            </a:r>
            <a:r>
              <a:rPr lang="en-GB" sz="1100" dirty="0" smtClean="0"/>
              <a:t>2021.</a:t>
            </a:r>
            <a:endParaRPr lang="en-GB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1981200" y="6442816"/>
            <a:ext cx="7104530" cy="442079"/>
          </a:xfrm>
        </p:spPr>
        <p:txBody>
          <a:bodyPr/>
          <a:lstStyle/>
          <a:p>
            <a:r>
              <a:rPr lang="en-GB" dirty="0"/>
              <a:t>Peanut (</a:t>
            </a:r>
            <a:r>
              <a:rPr lang="en-GB" i="1" dirty="0" err="1"/>
              <a:t>Arachis</a:t>
            </a:r>
            <a:r>
              <a:rPr lang="en-GB" i="1" dirty="0"/>
              <a:t> </a:t>
            </a:r>
            <a:r>
              <a:rPr lang="en-GB" i="1" dirty="0" err="1"/>
              <a:t>hypogaea</a:t>
            </a:r>
            <a:r>
              <a:rPr lang="en-GB" dirty="0"/>
              <a:t>) allergen powder-</a:t>
            </a:r>
            <a:r>
              <a:rPr lang="en-GB" dirty="0" err="1"/>
              <a:t>dnfp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Palforzia</a:t>
            </a:r>
            <a:r>
              <a:rPr lang="en-GB" dirty="0" smtClean="0"/>
              <a:t>™</a:t>
            </a:r>
            <a:r>
              <a:rPr lang="en-GB" dirty="0"/>
              <a:t>) in peanut allergy: a profile of </a:t>
            </a:r>
            <a:r>
              <a:rPr lang="en-GB" dirty="0" smtClean="0"/>
              <a:t>its use</a:t>
            </a:r>
          </a:p>
          <a:p>
            <a:r>
              <a:rPr lang="en-GB" dirty="0" smtClean="0"/>
              <a:t>Y.-A. Heo. Drugs </a:t>
            </a:r>
            <a:r>
              <a:rPr lang="en-GB" dirty="0" err="1" smtClean="0"/>
              <a:t>Ther</a:t>
            </a:r>
            <a:r>
              <a:rPr lang="en-GB" dirty="0" smtClean="0"/>
              <a:t> </a:t>
            </a:r>
            <a:r>
              <a:rPr lang="en-GB" dirty="0" err="1" smtClean="0"/>
              <a:t>Perspect</a:t>
            </a:r>
            <a:r>
              <a:rPr lang="en-GB" dirty="0" smtClean="0"/>
              <a:t>. 2021. DOI: 10.1007/s40267-021-00868-5</a:t>
            </a:r>
            <a:endParaRPr lang="en-GB" dirty="0"/>
          </a:p>
        </p:txBody>
      </p:sp>
      <p:sp>
        <p:nvSpPr>
          <p:cNvPr id="4" name="AutoShape 4" descr="https://files.slack.com/files-pri/T0LUA5MK4-FUN7NB8MU/biodrug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https://files.slack.com/files-pri/T0LUA5MK4-FUN7NB8MU/biodrugs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228600" y="1781004"/>
            <a:ext cx="2971800" cy="4162595"/>
          </a:xfrm>
          <a:prstGeom prst="roundRect">
            <a:avLst>
              <a:gd name="adj" fmla="val 4472"/>
            </a:avLst>
          </a:prstGeom>
          <a:ln w="28575">
            <a:solidFill>
              <a:srgbClr val="008597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600" b="1" dirty="0" smtClean="0">
                <a:solidFill>
                  <a:srgbClr val="008597"/>
                </a:solidFill>
              </a:rPr>
              <a:t>Clinical Considerations</a:t>
            </a:r>
          </a:p>
          <a:p>
            <a:r>
              <a:rPr lang="en-NZ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oral immunotherapy approved for mitigating </a:t>
            </a:r>
            <a:r>
              <a:rPr lang="en-NZ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allergic </a:t>
            </a:r>
            <a:r>
              <a:rPr lang="en-NZ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reactions in children with peanut </a:t>
            </a:r>
            <a:r>
              <a:rPr lang="en-NZ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allergy</a:t>
            </a:r>
            <a:endParaRPr lang="en-GB" sz="13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Significantly desensitizes to peanut protein, reduces </a:t>
            </a:r>
            <a:r>
              <a:rPr lang="en-NZ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severity </a:t>
            </a:r>
            <a:r>
              <a:rPr lang="en-NZ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allergic symptoms and improves food allergy-related quality of </a:t>
            </a:r>
            <a:r>
              <a:rPr lang="en-NZ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life relative to placebo</a:t>
            </a:r>
          </a:p>
          <a:p>
            <a:r>
              <a:rPr lang="en-NZ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Clinical benefits maintained </a:t>
            </a:r>
            <a:r>
              <a:rPr lang="en-NZ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at least 2 </a:t>
            </a:r>
            <a:r>
              <a:rPr lang="en-NZ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years </a:t>
            </a:r>
            <a:r>
              <a:rPr lang="en-NZ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 treatment </a:t>
            </a:r>
            <a:endParaRPr lang="en-NZ" sz="13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Manageable </a:t>
            </a:r>
            <a:r>
              <a:rPr lang="en-NZ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tolerability profile, with most adverse events being of mild to moderate severity </a:t>
            </a:r>
            <a:endParaRPr lang="en-GB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236434" y="868466"/>
            <a:ext cx="2971800" cy="807934"/>
          </a:xfrm>
          <a:prstGeom prst="rect">
            <a:avLst/>
          </a:prstGeom>
          <a:solidFill>
            <a:srgbClr val="D5FAFF"/>
          </a:solidFill>
          <a:ln>
            <a:solidFill>
              <a:srgbClr val="00859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Peanut (</a:t>
            </a:r>
            <a:r>
              <a:rPr lang="en-NZ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Arachis</a:t>
            </a:r>
            <a:r>
              <a:rPr lang="en-NZ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NZ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hypogaea</a:t>
            </a:r>
            <a:r>
              <a:rPr lang="en-N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allergen </a:t>
            </a:r>
            <a:r>
              <a:rPr lang="en-N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powder-</a:t>
            </a:r>
            <a:r>
              <a:rPr lang="en-NZ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dnfp</a:t>
            </a:r>
            <a:r>
              <a:rPr lang="en-N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 algn="ctr"/>
            <a:r>
              <a:rPr lang="en-N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Adis Evaluation</a:t>
            </a:r>
            <a:endParaRPr lang="en-N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52800" y="868466"/>
            <a:ext cx="5562600" cy="5075133"/>
          </a:xfrm>
          <a:prstGeom prst="roundRect">
            <a:avLst>
              <a:gd name="adj" fmla="val 3306"/>
            </a:avLst>
          </a:prstGeom>
          <a:ln w="28575">
            <a:solidFill>
              <a:srgbClr val="008597"/>
            </a:solidFill>
          </a:ln>
        </p:spPr>
        <p:txBody>
          <a:bodyPr wrap="square">
            <a:noAutofit/>
          </a:bodyPr>
          <a:lstStyle/>
          <a:p>
            <a:r>
              <a:rPr lang="en-GB" sz="2000" b="1" dirty="0">
                <a:solidFill>
                  <a:srgbClr val="008597"/>
                </a:solidFill>
              </a:rPr>
              <a:t>Plain Language Summary </a:t>
            </a:r>
          </a:p>
          <a:p>
            <a:pPr lvl="0"/>
            <a:r>
              <a:rPr lang="en-GB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Background and rationale</a:t>
            </a:r>
          </a:p>
          <a:p>
            <a:pPr marL="285750" lvl="0" indent="-285750">
              <a:buClr>
                <a:srgbClr val="00717F"/>
              </a:buClr>
              <a:buFont typeface="Arial" panose="020B0604020202020204" pitchFamily="34" charset="0"/>
              <a:buChar char="•"/>
            </a:pP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Peanut allergy is a </a:t>
            </a: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major growing </a:t>
            </a: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health burden worldwide. </a:t>
            </a:r>
            <a:endParaRPr lang="en-NZ" sz="138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85750" lvl="0" indent="-285750">
              <a:buClr>
                <a:srgbClr val="00717F"/>
              </a:buClr>
              <a:buFont typeface="Arial" panose="020B0604020202020204" pitchFamily="34" charset="0"/>
              <a:buChar char="•"/>
            </a:pP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Current management of peanut allergy </a:t>
            </a: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includes strict </a:t>
            </a: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peanut avoidance and management of acute allergic reactions</a:t>
            </a: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285750" lvl="0" indent="-285750">
              <a:buClr>
                <a:srgbClr val="00717F"/>
              </a:buClr>
              <a:buFont typeface="Arial" panose="020B0604020202020204" pitchFamily="34" charset="0"/>
              <a:buChar char="•"/>
            </a:pP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With various routes of immunotherapy being investigated as a potential treatment option</a:t>
            </a: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p</a:t>
            </a:r>
            <a:r>
              <a:rPr lang="en-GB" sz="138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eanut</a:t>
            </a:r>
            <a:r>
              <a:rPr lang="en-GB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(</a:t>
            </a:r>
            <a:r>
              <a:rPr lang="en-GB" sz="1380" i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Arachis</a:t>
            </a:r>
            <a:r>
              <a:rPr lang="en-GB" sz="138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GB" sz="1380" i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hypogaea</a:t>
            </a:r>
            <a:r>
              <a:rPr lang="en-GB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allergen powder-</a:t>
            </a:r>
            <a:r>
              <a:rPr lang="en-GB" sz="138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dnfp</a:t>
            </a:r>
            <a:r>
              <a:rPr lang="en-GB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GB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en-GB" sz="138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Palforzia</a:t>
            </a:r>
            <a:r>
              <a:rPr lang="en-GB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™</a:t>
            </a:r>
            <a:r>
              <a:rPr lang="en-GB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 hereafter referred to as PTAH) is the first oral immunotherapy approved for children aged 4–17 years with peanut allergy.</a:t>
            </a:r>
          </a:p>
          <a:p>
            <a:pPr marL="285750" lvl="0" indent="-285750">
              <a:buClr>
                <a:srgbClr val="00717F"/>
              </a:buClr>
              <a:buFont typeface="Arial" panose="020B0604020202020204" pitchFamily="34" charset="0"/>
              <a:buChar char="•"/>
            </a:pPr>
            <a:endParaRPr lang="en-GB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r>
              <a:rPr lang="en-GB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Clinical findings</a:t>
            </a:r>
          </a:p>
          <a:p>
            <a:pPr marL="285750" lvl="0" indent="-285750">
              <a:buClr>
                <a:srgbClr val="00717F"/>
              </a:buClr>
              <a:buFont typeface="Arial" panose="020B0604020202020204" pitchFamily="34" charset="0"/>
              <a:buChar char="•"/>
            </a:pP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 children with peanut allergy, </a:t>
            </a: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PTAH </a:t>
            </a: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increased desensitization to peanut protein and reduced </a:t>
            </a: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severity </a:t>
            </a: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of allergic symptoms relative to </a:t>
            </a: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placebo. </a:t>
            </a:r>
          </a:p>
          <a:p>
            <a:pPr marL="285750" lvl="0" indent="-285750">
              <a:buClr>
                <a:srgbClr val="00717F"/>
              </a:buClr>
              <a:buFont typeface="Arial" panose="020B0604020202020204" pitchFamily="34" charset="0"/>
              <a:buChar char="•"/>
            </a:pP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Patients </a:t>
            </a: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treated with PTAH </a:t>
            </a: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also reported </a:t>
            </a: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improvements in food allergy-related quality of life. </a:t>
            </a:r>
            <a:endParaRPr lang="en-NZ" sz="138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85750" lvl="0" indent="-285750">
              <a:buClr>
                <a:srgbClr val="00717F"/>
              </a:buClr>
              <a:buFont typeface="Arial" panose="020B0604020202020204" pitchFamily="34" charset="0"/>
              <a:buChar char="•"/>
            </a:pP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Adverse events seen with PTAH, including systemic allergic reactions, are generally mild or moderate in severity. . </a:t>
            </a:r>
            <a:endParaRPr lang="en-NZ" sz="138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endParaRPr lang="en-GB" sz="1200" b="1" i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r>
              <a:rPr lang="en-GB" sz="1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Conclusion</a:t>
            </a:r>
            <a:endParaRPr lang="en-GB" sz="1400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PTAH is a novel effective treatment option for mitigating allergic symptoms in </a:t>
            </a:r>
            <a:r>
              <a:rPr lang="en-NZ" sz="138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children </a:t>
            </a:r>
            <a:r>
              <a:rPr lang="en-NZ" sz="1380" dirty="0">
                <a:solidFill>
                  <a:prstClr val="black">
                    <a:lumMod val="75000"/>
                    <a:lumOff val="25000"/>
                  </a:prstClr>
                </a:solidFill>
              </a:rPr>
              <a:t>with peanut allergy. </a:t>
            </a:r>
            <a:endParaRPr lang="en-GB" sz="138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0" y="110963"/>
            <a:ext cx="1524000" cy="585924"/>
          </a:xfrm>
          <a:prstGeom prst="rect">
            <a:avLst/>
          </a:prstGeom>
          <a:solidFill>
            <a:srgbClr val="26869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dirty="0" smtClean="0"/>
              <a:t>PEER-REVIEWED SUMMARY SLIDE</a:t>
            </a:r>
            <a:endParaRPr lang="en-N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TP Plain Language Summary Template.pptx" id="{A2588DA8-3B78-4549-9841-4D522C94266C}" vid="{F82D3AF9-FB5F-44A5-AF3B-1B0647B5E5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DRTP Plain Language Summary Template</Template>
  <TotalTime>444</TotalTime>
  <Words>301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Slide Master</vt:lpstr>
      <vt:lpstr>PowerPoint Presentation</vt:lpstr>
    </vt:vector>
  </TitlesOfParts>
  <Company>Springer Nature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 A Heo</dc:creator>
  <cp:lastModifiedBy>Young A Heo</cp:lastModifiedBy>
  <cp:revision>21</cp:revision>
  <dcterms:created xsi:type="dcterms:W3CDTF">2021-06-29T19:20:46Z</dcterms:created>
  <dcterms:modified xsi:type="dcterms:W3CDTF">2021-10-12T01:17:56Z</dcterms:modified>
</cp:coreProperties>
</file>