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1964"/>
    <a:srgbClr val="403B7A"/>
    <a:srgbClr val="95160D"/>
    <a:srgbClr val="CA3B3A"/>
    <a:srgbClr val="A31810"/>
    <a:srgbClr val="92150C"/>
    <a:srgbClr val="7C1308"/>
    <a:srgbClr val="185D37"/>
    <a:srgbClr val="477E5E"/>
    <a:srgbClr val="1F6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4628" autoAdjust="0"/>
  </p:normalViewPr>
  <p:slideViewPr>
    <p:cSldViewPr>
      <p:cViewPr varScale="1">
        <p:scale>
          <a:sx n="116" d="100"/>
          <a:sy n="116" d="100"/>
        </p:scale>
        <p:origin x="1910"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40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A00BDE-7E37-4EAD-BB6F-0A7CCB823AAE}" type="datetimeFigureOut">
              <a:rPr lang="en-GB" smtClean="0"/>
              <a:t>16/09/2021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C11788-BFC0-493A-86F6-24063E227C33}" type="slidenum">
              <a:rPr lang="en-GB" smtClean="0"/>
              <a:t>‹#›</a:t>
            </a:fld>
            <a:endParaRPr lang="en-GB"/>
          </a:p>
        </p:txBody>
      </p:sp>
    </p:spTree>
    <p:extLst>
      <p:ext uri="{BB962C8B-B14F-4D97-AF65-F5344CB8AC3E}">
        <p14:creationId xmlns:p14="http://schemas.microsoft.com/office/powerpoint/2010/main" val="869176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2447A-A74C-4886-91DA-A8789A8DAD5F}" type="datetimeFigureOut">
              <a:rPr lang="en-GB" smtClean="0"/>
              <a:t>16/09/2021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EC516-F8F8-44F2-8226-68075DDAF4E0}" type="slidenum">
              <a:rPr lang="en-GB" smtClean="0"/>
              <a:t>‹#›</a:t>
            </a:fld>
            <a:endParaRPr lang="en-GB"/>
          </a:p>
        </p:txBody>
      </p:sp>
    </p:spTree>
    <p:extLst>
      <p:ext uri="{BB962C8B-B14F-4D97-AF65-F5344CB8AC3E}">
        <p14:creationId xmlns:p14="http://schemas.microsoft.com/office/powerpoint/2010/main" val="323928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DEC516-F8F8-44F2-8226-68075DDAF4E0}" type="slidenum">
              <a:rPr lang="en-GB" smtClean="0"/>
              <a:t>1</a:t>
            </a:fld>
            <a:endParaRPr lang="en-GB"/>
          </a:p>
        </p:txBody>
      </p:sp>
    </p:spTree>
    <p:extLst>
      <p:ext uri="{BB962C8B-B14F-4D97-AF65-F5344CB8AC3E}">
        <p14:creationId xmlns:p14="http://schemas.microsoft.com/office/powerpoint/2010/main" val="1169484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1F1964"/>
              </a:buClr>
              <a:defRPr/>
            </a:lvl1pPr>
            <a:lvl2pPr>
              <a:buClr>
                <a:srgbClr val="1F1964"/>
              </a:buClr>
              <a:defRPr/>
            </a:lvl2pPr>
            <a:lvl3pPr>
              <a:buClr>
                <a:srgbClr val="1F1964"/>
              </a:buClr>
              <a:defRPr/>
            </a:lvl3pPr>
            <a:lvl4pPr>
              <a:buClr>
                <a:srgbClr val="1F1964"/>
              </a:buClr>
              <a:defRPr/>
            </a:lvl4pPr>
            <a:lvl5pPr>
              <a:buClr>
                <a:srgbClr val="1F196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[Surname Initial], et al. Am J </a:t>
            </a:r>
            <a:r>
              <a:rPr lang="en-US" dirty="0" err="1"/>
              <a:t>Clin</a:t>
            </a:r>
            <a:r>
              <a:rPr lang="en-US" dirty="0"/>
              <a:t> </a:t>
            </a:r>
            <a:r>
              <a:rPr lang="en-US" dirty="0" err="1"/>
              <a:t>Dermatol</a:t>
            </a:r>
            <a:r>
              <a:rPr lang="en-US" dirty="0"/>
              <a:t>. [YEAR]. [INSERT DOI]</a:t>
            </a:r>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1F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2" name="Group 1"/>
          <p:cNvGrpSpPr/>
          <p:nvPr userDrawn="1"/>
        </p:nvGrpSpPr>
        <p:grpSpPr>
          <a:xfrm>
            <a:off x="0" y="-15980"/>
            <a:ext cx="9144000" cy="771525"/>
            <a:chOff x="0" y="0"/>
            <a:chExt cx="9144000" cy="771525"/>
          </a:xfrm>
        </p:grpSpPr>
        <p:sp>
          <p:nvSpPr>
            <p:cNvPr id="3" name="Rectangle 2"/>
            <p:cNvSpPr/>
            <p:nvPr userDrawn="1"/>
          </p:nvSpPr>
          <p:spPr>
            <a:xfrm>
              <a:off x="0" y="0"/>
              <a:ext cx="9144000" cy="771525"/>
            </a:xfrm>
            <a:prstGeom prst="rect">
              <a:avLst/>
            </a:prstGeom>
            <a:solidFill>
              <a:srgbClr val="1F1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userDrawn="1"/>
          </p:nvGrpSpPr>
          <p:grpSpPr>
            <a:xfrm>
              <a:off x="7616945" y="82306"/>
              <a:ext cx="1447800" cy="600164"/>
              <a:chOff x="7616945" y="52920"/>
              <a:chExt cx="1447800" cy="697407"/>
            </a:xfrm>
            <a:effectLst>
              <a:outerShdw blurRad="50800" dist="38100" dir="5400000" algn="ctr" rotWithShape="0">
                <a:schemeClr val="tx1">
                  <a:alpha val="40000"/>
                </a:schemeClr>
              </a:outerShdw>
            </a:effectLst>
          </p:grpSpPr>
          <p:sp>
            <p:nvSpPr>
              <p:cNvPr id="9" name="Rectangle 8"/>
              <p:cNvSpPr/>
              <p:nvPr/>
            </p:nvSpPr>
            <p:spPr>
              <a:xfrm>
                <a:off x="7616945" y="52920"/>
                <a:ext cx="1447800" cy="697407"/>
              </a:xfrm>
              <a:prstGeom prst="rect">
                <a:avLst/>
              </a:prstGeom>
              <a:solidFill>
                <a:srgbClr val="403B7A"/>
              </a:solidFill>
              <a:ln>
                <a:solidFill>
                  <a:srgbClr val="403B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696201" y="52920"/>
                <a:ext cx="1368544" cy="697407"/>
              </a:xfrm>
              <a:prstGeom prst="rect">
                <a:avLst/>
              </a:prstGeom>
              <a:noFill/>
              <a:effectLst/>
            </p:spPr>
            <p:txBody>
              <a:bodyPr wrap="square" rtlCol="0">
                <a:spAutoFit/>
              </a:bodyPr>
              <a:lstStyle/>
              <a:p>
                <a:pPr algn="ctr"/>
                <a:r>
                  <a:rPr lang="en-GB" sz="1100" b="0" dirty="0">
                    <a:solidFill>
                      <a:schemeClr val="bg1"/>
                    </a:solidFill>
                    <a:latin typeface="Trebuchet MS" panose="020B0603020202020204" pitchFamily="34" charset="0"/>
                  </a:rPr>
                  <a:t>PEER-REVIEWED</a:t>
                </a:r>
              </a:p>
              <a:p>
                <a:pPr algn="ctr"/>
                <a:r>
                  <a:rPr lang="en-GB" sz="1100" b="0" dirty="0">
                    <a:solidFill>
                      <a:schemeClr val="bg1"/>
                    </a:solidFill>
                    <a:latin typeface="Trebuchet MS" panose="020B0603020202020204" pitchFamily="34" charset="0"/>
                  </a:rPr>
                  <a:t>PLAIN</a:t>
                </a:r>
                <a:r>
                  <a:rPr lang="en-GB" sz="1100" b="0" baseline="0" dirty="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grpSp>
      <p:sp>
        <p:nvSpPr>
          <p:cNvPr id="14" name="TextBox 13"/>
          <p:cNvSpPr txBox="1"/>
          <p:nvPr userDrawn="1"/>
        </p:nvSpPr>
        <p:spPr>
          <a:xfrm>
            <a:off x="228600" y="188413"/>
            <a:ext cx="4953000" cy="400110"/>
          </a:xfrm>
          <a:prstGeom prst="rect">
            <a:avLst/>
          </a:prstGeom>
          <a:noFill/>
        </p:spPr>
        <p:txBody>
          <a:bodyPr wrap="square" rtlCol="0">
            <a:spAutoFit/>
          </a:bodyPr>
          <a:lstStyle/>
          <a:p>
            <a:r>
              <a:rPr lang="en-GB" sz="2000" b="1" i="0" dirty="0">
                <a:solidFill>
                  <a:schemeClr val="bg1"/>
                </a:solidFill>
              </a:rPr>
              <a:t>American Journal of Clinical Dermatology</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964269" cy="4495800"/>
          </a:xfrm>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Atopic dermatitis (AD) is a skin disease that causes inflamed and itchy skin. Crisaborole is an ointment that is approved to treat patients aged 2 years and older with mild-to-moderate AD. This clinical trial studied crisaborole in infants with mild-to-moderate AD who were 3 to under 24 months old. These infants were treated with crisaborole twice a day for 28 days. The trial studied crisaborole’s safety, effectiveness, and absorption into the bloodstream. In total, 137 infants were treated. Although side effects of some sort occurred in about two-thirds of patients, only 1 in 6 patients experienced side effects that were attributed to crisaborole. When these side effects did occur, these were mainly pain, discomfort, or redness where crisaborole was applied. Fewer than 1 in 25 patients experienced each side effect where crisaborole was applied. The doctors saw improvement in the AD symptoms of some patients at day 29 of the study compared to the beginning of the study. Crisaborole blood-level measurements in this age group were consistent with those seen in patients aged 2 years and older. Overall, crisaborole was considered well tolerated and effective in infants (3 to under 24 months old) with mild-to-moderate AD.</a:t>
            </a:r>
          </a:p>
          <a:p>
            <a:pPr marL="0" indent="0">
              <a:buNone/>
            </a:pPr>
            <a:endParaRPr lang="en-GB" sz="1600" b="1" dirty="0"/>
          </a:p>
        </p:txBody>
      </p:sp>
      <p:pic>
        <p:nvPicPr>
          <p:cNvPr id="5" name="Picture 4" descr="C:\Users\half01\Desktop\open_access_icon.png"/>
          <p:cNvPicPr>
            <a:picLocks noChangeAspect="1" noChangeArrowheads="1"/>
          </p:cNvPicPr>
          <p:nvPr/>
        </p:nvPicPr>
        <p:blipFill>
          <a:blip r:embed="rId3" cstate="print"/>
          <a:srcRect/>
          <a:stretch>
            <a:fillRect/>
          </a:stretch>
        </p:blipFill>
        <p:spPr bwMode="auto">
          <a:xfrm>
            <a:off x="6481504" y="194779"/>
            <a:ext cx="1030316" cy="366962"/>
          </a:xfrm>
          <a:prstGeom prst="rect">
            <a:avLst/>
          </a:prstGeom>
          <a:noFill/>
        </p:spPr>
      </p:pic>
      <p:sp>
        <p:nvSpPr>
          <p:cNvPr id="7" name="Rectangle 3"/>
          <p:cNvSpPr>
            <a:spLocks noChangeArrowheads="1"/>
          </p:cNvSpPr>
          <p:nvPr/>
        </p:nvSpPr>
        <p:spPr bwMode="auto">
          <a:xfrm>
            <a:off x="228600" y="5673375"/>
            <a:ext cx="8686800" cy="769441"/>
          </a:xfrm>
          <a:prstGeom prst="rect">
            <a:avLst/>
          </a:prstGeom>
          <a:noFill/>
          <a:ln w="9525">
            <a:noFill/>
            <a:miter lim="800000"/>
            <a:headEnd/>
            <a:tailEnd/>
          </a:ln>
        </p:spPr>
        <p:txBody>
          <a:bodyPr wrap="square" anchor="b" anchorCtr="0">
            <a:spAutoFit/>
          </a:bodyPr>
          <a:lstStyle/>
          <a:p>
            <a:r>
              <a:rPr lang="en-GB" sz="1100" dirty="0"/>
              <a:t>This plain language summary represents the opinions of the authors. </a:t>
            </a:r>
            <a:r>
              <a:rPr lang="en-US" sz="1050" b="0" i="0" dirty="0">
                <a:effectLst/>
                <a:cs typeface="Calibri" panose="020F0502020204030204" pitchFamily="34" charset="0"/>
              </a:rPr>
              <a:t>This work was sponsored by Pfizer Inc. Medical writing and editorial assistance under the guidance of the authors was provided by Robert J. Schoen, PharmD, of ApotheCom, San Francisco, CA, USA, and was funded by Pfizer Inc. in accordance with Good Publication Practice (GPP3) guidelines (</a:t>
            </a:r>
            <a:r>
              <a:rPr lang="en-US" sz="1050" b="0" i="1" dirty="0">
                <a:effectLst/>
                <a:cs typeface="Calibri" panose="020F0502020204030204" pitchFamily="34" charset="0"/>
              </a:rPr>
              <a:t>Ann Intern Med</a:t>
            </a:r>
            <a:r>
              <a:rPr lang="en-US" sz="1050" b="0" i="0" dirty="0">
                <a:effectLst/>
                <a:cs typeface="Calibri" panose="020F0502020204030204" pitchFamily="34" charset="0"/>
              </a:rPr>
              <a:t>. 2015;163:461–4).</a:t>
            </a:r>
            <a:r>
              <a:rPr lang="en-US" sz="1000" b="0" i="0" dirty="0">
                <a:effectLst/>
                <a:cs typeface="Calibri" panose="020F0502020204030204" pitchFamily="34" charset="0"/>
              </a:rPr>
              <a:t> </a:t>
            </a:r>
            <a:r>
              <a:rPr lang="en-GB" sz="1100" dirty="0"/>
              <a:t>For a full list of declarations, including funding and author disclosure statements, please see the full text online. © The authors, CC-BY-NC 2020. </a:t>
            </a:r>
          </a:p>
        </p:txBody>
      </p:sp>
      <p:sp>
        <p:nvSpPr>
          <p:cNvPr id="3" name="Subtitle 2"/>
          <p:cNvSpPr>
            <a:spLocks noGrp="1"/>
          </p:cNvSpPr>
          <p:nvPr>
            <p:ph type="subTitle" idx="10"/>
          </p:nvPr>
        </p:nvSpPr>
        <p:spPr>
          <a:xfrm>
            <a:off x="612775" y="6442816"/>
            <a:ext cx="8472955" cy="442079"/>
          </a:xfrm>
        </p:spPr>
        <p:txBody>
          <a:bodyPr/>
          <a:lstStyle/>
          <a:p>
            <a:r>
              <a:rPr lang="en-NZ" sz="1050" dirty="0"/>
              <a:t>Safety, Effectiveness, and Pharmacokinetics of Crisaborole in Infants Aged 3 to &lt; 24 Months with Mild-to-Moderate Atopic Dermatitis</a:t>
            </a:r>
            <a:endParaRPr lang="en-GB" sz="1050" dirty="0"/>
          </a:p>
          <a:p>
            <a:r>
              <a:rPr lang="en-GB" sz="1050" dirty="0"/>
              <a:t>Schlessinger, J. et al. Am J Clin Dermatol. 2020. doi.org/10.1007/s40257-020-00510-6</a:t>
            </a:r>
          </a:p>
        </p:txBody>
      </p:sp>
      <p:sp>
        <p:nvSpPr>
          <p:cNvPr id="4" name="AutoShape 4" descr="https://files.slack.com/files-pri/T0LUA5MK4-FUN7NB8MU/biodrug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s://files.slack.com/files-pri/T0LUA5MK4-FUN7NB8MU/biodrug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360</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Trebuchet MS</vt:lpstr>
      <vt:lpstr>Slide Master</vt:lpstr>
      <vt:lpstr>PowerPoint Presentation</vt:lpstr>
    </vt:vector>
  </TitlesOfParts>
  <Company>Springer-SBM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hayw01</dc:creator>
  <cp:lastModifiedBy>Kathy Fraser</cp:lastModifiedBy>
  <cp:revision>129</cp:revision>
  <dcterms:created xsi:type="dcterms:W3CDTF">2010-11-02T11:52:55Z</dcterms:created>
  <dcterms:modified xsi:type="dcterms:W3CDTF">2021-09-15T20:52:03Z</dcterms:modified>
</cp:coreProperties>
</file>