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24"/>
    <a:srgbClr val="267F4C"/>
    <a:srgbClr val="006F22"/>
    <a:srgbClr val="D7EFD5"/>
    <a:srgbClr val="F07200"/>
    <a:srgbClr val="FFE5CE"/>
    <a:srgbClr val="F0720A"/>
    <a:srgbClr val="00682D"/>
    <a:srgbClr val="EC008C"/>
    <a:srgbClr val="D81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6" autoAdjust="0"/>
    <p:restoredTop sz="94628" autoAdjust="0"/>
  </p:normalViewPr>
  <p:slideViewPr>
    <p:cSldViewPr>
      <p:cViewPr varScale="1">
        <p:scale>
          <a:sx n="163" d="100"/>
          <a:sy n="163" d="100"/>
        </p:scale>
        <p:origin x="79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ummary Slide">
    <p:spTree>
      <p:nvGrpSpPr>
        <p:cNvPr id="1" name=""/>
        <p:cNvGrpSpPr/>
        <p:nvPr/>
      </p:nvGrpSpPr>
      <p:grpSpPr>
        <a:xfrm>
          <a:off x="0" y="0"/>
          <a:ext cx="0" cy="0"/>
          <a:chOff x="0" y="0"/>
          <a:chExt cx="0" cy="0"/>
        </a:xfrm>
      </p:grpSpPr>
      <p:sp>
        <p:nvSpPr>
          <p:cNvPr id="13" name="Content Placeholder 2"/>
          <p:cNvSpPr>
            <a:spLocks noGrp="1"/>
          </p:cNvSpPr>
          <p:nvPr>
            <p:ph idx="1"/>
          </p:nvPr>
        </p:nvSpPr>
        <p:spPr>
          <a:xfrm>
            <a:off x="228600" y="990600"/>
            <a:ext cx="8686800" cy="5135563"/>
          </a:xfrm>
          <a:prstGeom prst="rect">
            <a:avLst/>
          </a:prstGeom>
        </p:spPr>
        <p:txBody>
          <a:bodyPr/>
          <a:lstStyle>
            <a:lvl1pPr>
              <a:buClr>
                <a:srgbClr val="006F22"/>
              </a:buClr>
              <a:defRPr/>
            </a:lvl1pPr>
            <a:lvl2pPr>
              <a:buClr>
                <a:srgbClr val="006F22"/>
              </a:buClr>
              <a:defRPr/>
            </a:lvl2pPr>
            <a:lvl3pPr>
              <a:buClr>
                <a:srgbClr val="006F22"/>
              </a:buClr>
              <a:defRPr/>
            </a:lvl3pPr>
            <a:lvl4pPr>
              <a:buClr>
                <a:srgbClr val="006F22"/>
              </a:buClr>
              <a:defRPr/>
            </a:lvl4pPr>
            <a:lvl5pPr>
              <a:buClr>
                <a:srgbClr val="006F22"/>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ubtitle 2"/>
          <p:cNvSpPr>
            <a:spLocks noGrp="1"/>
          </p:cNvSpPr>
          <p:nvPr>
            <p:ph type="subTitle" idx="10" hasCustomPrompt="1"/>
          </p:nvPr>
        </p:nvSpPr>
        <p:spPr>
          <a:xfrm>
            <a:off x="1981200" y="6526304"/>
            <a:ext cx="7104530" cy="331695"/>
          </a:xfrm>
          <a:prstGeom prst="rect">
            <a:avLst/>
          </a:prstGeom>
        </p:spPr>
        <p:txBody>
          <a:bodyPr/>
          <a:lstStyle>
            <a:lvl1pPr marL="0" indent="0" algn="r">
              <a:buNone/>
              <a:defRPr sz="11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[Surname Initial], et al. </a:t>
            </a:r>
            <a:r>
              <a:rPr lang="en-US" dirty="0" err="1" smtClean="0"/>
              <a:t>Adv</a:t>
            </a:r>
            <a:r>
              <a:rPr lang="en-US" dirty="0" smtClean="0"/>
              <a:t> </a:t>
            </a:r>
            <a:r>
              <a:rPr lang="en-US" dirty="0" err="1" smtClean="0"/>
              <a:t>Ther</a:t>
            </a:r>
            <a:r>
              <a:rPr lang="en-US" dirty="0" smtClean="0"/>
              <a:t>. [YEAR]. [INSERT DOI]</a:t>
            </a:r>
            <a:endParaRPr lang="en-US" dirty="0"/>
          </a:p>
        </p:txBody>
      </p:sp>
      <p:pic>
        <p:nvPicPr>
          <p:cNvPr id="7" name="Picture 6" descr="Adis_white.png"/>
          <p:cNvPicPr>
            <a:picLocks noChangeAspect="1"/>
          </p:cNvPicPr>
          <p:nvPr userDrawn="1"/>
        </p:nvPicPr>
        <p:blipFill>
          <a:blip r:embed="rId2" cstate="print"/>
          <a:stretch>
            <a:fillRect/>
          </a:stretch>
        </p:blipFill>
        <p:spPr>
          <a:xfrm>
            <a:off x="152400" y="6574464"/>
            <a:ext cx="653742" cy="182865"/>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477000"/>
            <a:ext cx="9144000" cy="381000"/>
          </a:xfrm>
          <a:prstGeom prst="rect">
            <a:avLst/>
          </a:prstGeom>
          <a:solidFill>
            <a:srgbClr val="006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Rectangle 10"/>
          <p:cNvSpPr/>
          <p:nvPr userDrawn="1"/>
        </p:nvSpPr>
        <p:spPr>
          <a:xfrm>
            <a:off x="0" y="6431280"/>
            <a:ext cx="9144000" cy="45720"/>
          </a:xfrm>
          <a:prstGeom prst="rect">
            <a:avLst/>
          </a:prstGeom>
          <a:solidFill>
            <a:srgbClr val="267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grpSp>
        <p:nvGrpSpPr>
          <p:cNvPr id="4" name="Group 3"/>
          <p:cNvGrpSpPr/>
          <p:nvPr userDrawn="1"/>
        </p:nvGrpSpPr>
        <p:grpSpPr>
          <a:xfrm>
            <a:off x="0" y="0"/>
            <a:ext cx="9144000" cy="771525"/>
            <a:chOff x="0" y="0"/>
            <a:chExt cx="9144000" cy="771525"/>
          </a:xfrm>
        </p:grpSpPr>
        <p:sp>
          <p:nvSpPr>
            <p:cNvPr id="3" name="Rectangle 2"/>
            <p:cNvSpPr/>
            <p:nvPr userDrawn="1"/>
          </p:nvSpPr>
          <p:spPr>
            <a:xfrm>
              <a:off x="0" y="0"/>
              <a:ext cx="9144000" cy="771525"/>
            </a:xfrm>
            <a:prstGeom prst="rect">
              <a:avLst/>
            </a:prstGeom>
            <a:solidFill>
              <a:srgbClr val="006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userDrawn="1"/>
          </p:nvPicPr>
          <p:blipFill rotWithShape="1">
            <a:blip r:embed="rId3" cstate="print">
              <a:extLst>
                <a:ext uri="{28A0092B-C50C-407E-A947-70E740481C1C}">
                  <a14:useLocalDpi xmlns:a14="http://schemas.microsoft.com/office/drawing/2010/main" val="0"/>
                </a:ext>
              </a:extLst>
            </a:blip>
            <a:srcRect l="35944" t="16769" b="76302"/>
            <a:stretch/>
          </p:blipFill>
          <p:spPr>
            <a:xfrm>
              <a:off x="0" y="99844"/>
              <a:ext cx="3861250" cy="582626"/>
            </a:xfrm>
            <a:prstGeom prst="rect">
              <a:avLst/>
            </a:prstGeom>
          </p:spPr>
        </p:pic>
      </p:grpSp>
      <p:grpSp>
        <p:nvGrpSpPr>
          <p:cNvPr id="7" name="Group 6"/>
          <p:cNvGrpSpPr/>
          <p:nvPr userDrawn="1"/>
        </p:nvGrpSpPr>
        <p:grpSpPr>
          <a:xfrm>
            <a:off x="7692828" y="82306"/>
            <a:ext cx="1451172" cy="600164"/>
            <a:chOff x="7692828" y="52920"/>
            <a:chExt cx="1451172" cy="697407"/>
          </a:xfrm>
          <a:effectLst>
            <a:outerShdw blurRad="50800" dist="38100" dir="5400000" algn="ctr" rotWithShape="0">
              <a:schemeClr val="tx1">
                <a:alpha val="40000"/>
              </a:schemeClr>
            </a:outerShdw>
          </a:effectLst>
        </p:grpSpPr>
        <p:sp>
          <p:nvSpPr>
            <p:cNvPr id="9" name="Rectangle 8"/>
            <p:cNvSpPr/>
            <p:nvPr/>
          </p:nvSpPr>
          <p:spPr>
            <a:xfrm>
              <a:off x="7696200" y="116775"/>
              <a:ext cx="1447800" cy="620967"/>
            </a:xfrm>
            <a:prstGeom prst="rect">
              <a:avLst/>
            </a:prstGeom>
            <a:solidFill>
              <a:srgbClr val="267F4C"/>
            </a:solidFill>
            <a:ln>
              <a:solidFill>
                <a:srgbClr val="267F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7692828" y="52920"/>
              <a:ext cx="1445061" cy="697407"/>
            </a:xfrm>
            <a:prstGeom prst="rect">
              <a:avLst/>
            </a:prstGeom>
            <a:noFill/>
            <a:effectLst/>
          </p:spPr>
          <p:txBody>
            <a:bodyPr wrap="square" rtlCol="0">
              <a:spAutoFit/>
            </a:bodyPr>
            <a:lstStyle/>
            <a:p>
              <a:pPr algn="ctr"/>
              <a:r>
                <a:rPr lang="en-GB" sz="1100" b="0" dirty="0" smtClean="0">
                  <a:solidFill>
                    <a:schemeClr val="bg1"/>
                  </a:solidFill>
                  <a:latin typeface="Trebuchet MS" panose="020B0603020202020204" pitchFamily="34" charset="0"/>
                </a:rPr>
                <a:t>PEER-REVIEWED</a:t>
              </a:r>
            </a:p>
            <a:p>
              <a:pPr algn="ctr"/>
              <a:r>
                <a:rPr lang="en-GB" sz="1100" b="0" dirty="0" smtClean="0">
                  <a:solidFill>
                    <a:schemeClr val="bg1"/>
                  </a:solidFill>
                  <a:latin typeface="Trebuchet MS" panose="020B0603020202020204" pitchFamily="34" charset="0"/>
                </a:rPr>
                <a:t>PLAIN</a:t>
              </a:r>
              <a:r>
                <a:rPr lang="en-GB" sz="1100" b="0" baseline="0" dirty="0" smtClean="0">
                  <a:solidFill>
                    <a:schemeClr val="bg1"/>
                  </a:solidFill>
                  <a:latin typeface="Trebuchet MS" panose="020B0603020202020204" pitchFamily="34" charset="0"/>
                </a:rPr>
                <a:t> LANGUAGE SUMMARY</a:t>
              </a:r>
              <a:endParaRPr lang="en-GB" sz="1100" b="0" dirty="0">
                <a:solidFill>
                  <a:schemeClr val="bg1"/>
                </a:solidFill>
                <a:latin typeface="Trebuchet MS" panose="020B0603020202020204" pitchFamily="34" charset="0"/>
              </a:endParaRPr>
            </a:p>
          </p:txBody>
        </p:sp>
      </p:grpSp>
    </p:spTree>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r" defTabSz="914400" rtl="0" eaLnBrk="1" latinLnBrk="0" hangingPunct="1">
        <a:spcBef>
          <a:spcPct val="0"/>
        </a:spcBef>
        <a:buNone/>
        <a:defRPr sz="1200" kern="1200">
          <a:solidFill>
            <a:schemeClr val="bg1"/>
          </a:solidFill>
          <a:latin typeface="Trebuchet MS" pitchFamily="34" charset="0"/>
          <a:ea typeface="+mj-ea"/>
          <a:cs typeface="+mj-cs"/>
        </a:defRPr>
      </a:lvl1pPr>
    </p:titleStyle>
    <p:bodyStyle>
      <a:lvl1pPr marL="342900" indent="-342900" algn="l" defTabSz="914400" rtl="0" eaLnBrk="1" latinLnBrk="0" hangingPunct="1">
        <a:spcBef>
          <a:spcPct val="20000"/>
        </a:spcBef>
        <a:buClr>
          <a:srgbClr val="92D050"/>
        </a:buClr>
        <a:buFont typeface="Arial" pitchFamily="34" charset="0"/>
        <a:buChar char="•"/>
        <a:defRPr sz="2000" kern="1200">
          <a:solidFill>
            <a:schemeClr val="tx1">
              <a:lumMod val="65000"/>
              <a:lumOff val="35000"/>
            </a:schemeClr>
          </a:solidFill>
          <a:latin typeface="Trebuchet MS" pitchFamily="34" charset="0"/>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1800" kern="1200">
          <a:solidFill>
            <a:schemeClr val="tx1">
              <a:lumMod val="65000"/>
              <a:lumOff val="35000"/>
            </a:schemeClr>
          </a:solidFill>
          <a:latin typeface="Trebuchet MS" pitchFamily="34" charset="0"/>
          <a:ea typeface="+mn-ea"/>
          <a:cs typeface="+mn-cs"/>
        </a:defRPr>
      </a:lvl2pPr>
      <a:lvl3pPr marL="1143000" indent="-228600" algn="l" defTabSz="914400" rtl="0" eaLnBrk="1" latinLnBrk="0" hangingPunct="1">
        <a:spcBef>
          <a:spcPct val="20000"/>
        </a:spcBef>
        <a:buClr>
          <a:srgbClr val="92D050"/>
        </a:buClr>
        <a:buFont typeface="Arial" pitchFamily="34" charset="0"/>
        <a:buChar char="•"/>
        <a:defRPr sz="1600" kern="1200">
          <a:solidFill>
            <a:schemeClr val="tx1">
              <a:lumMod val="65000"/>
              <a:lumOff val="35000"/>
            </a:schemeClr>
          </a:solidFill>
          <a:latin typeface="Trebuchet MS" pitchFamily="34" charset="0"/>
          <a:ea typeface="+mn-ea"/>
          <a:cs typeface="+mn-cs"/>
        </a:defRPr>
      </a:lvl3pPr>
      <a:lvl4pPr marL="1600200" indent="-228600" algn="l" defTabSz="914400" rtl="0" eaLnBrk="1" latinLnBrk="0" hangingPunct="1">
        <a:spcBef>
          <a:spcPct val="20000"/>
        </a:spcBef>
        <a:buClr>
          <a:srgbClr val="92D050"/>
        </a:buClr>
        <a:buFont typeface="Arial" pitchFamily="34" charset="0"/>
        <a:buChar char="–"/>
        <a:defRPr sz="1400" kern="1200">
          <a:solidFill>
            <a:schemeClr val="tx1">
              <a:lumMod val="65000"/>
              <a:lumOff val="35000"/>
            </a:schemeClr>
          </a:solidFill>
          <a:latin typeface="Trebuchet MS" pitchFamily="34" charset="0"/>
          <a:ea typeface="+mn-ea"/>
          <a:cs typeface="+mn-cs"/>
        </a:defRPr>
      </a:lvl4pPr>
      <a:lvl5pPr marL="2057400" indent="-228600" algn="l" defTabSz="914400" rtl="0" eaLnBrk="1" latinLnBrk="0" hangingPunct="1">
        <a:spcBef>
          <a:spcPct val="20000"/>
        </a:spcBef>
        <a:buClr>
          <a:srgbClr val="92D050"/>
        </a:buClr>
        <a:buFont typeface="Arial" pitchFamily="34" charset="0"/>
        <a:buChar char="»"/>
        <a:defRPr sz="1200" kern="1200">
          <a:solidFill>
            <a:schemeClr val="tx1">
              <a:lumMod val="65000"/>
              <a:lumOff val="35000"/>
            </a:schemeClr>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6434" y="1828800"/>
            <a:ext cx="2971800" cy="4114800"/>
          </a:xfrm>
          <a:prstGeom prst="roundRect">
            <a:avLst>
              <a:gd name="adj" fmla="val 5706"/>
            </a:avLst>
          </a:prstGeom>
          <a:ln w="28575">
            <a:solidFill>
              <a:srgbClr val="006F24"/>
            </a:solidFill>
          </a:ln>
        </p:spPr>
        <p:txBody>
          <a:bodyPr/>
          <a:lstStyle/>
          <a:p>
            <a:pPr marL="0" indent="0">
              <a:buNone/>
            </a:pPr>
            <a:r>
              <a:rPr lang="en-GB" sz="1600" b="1" dirty="0" smtClean="0">
                <a:solidFill>
                  <a:srgbClr val="006F22"/>
                </a:solidFill>
              </a:rPr>
              <a:t>Key Points</a:t>
            </a:r>
          </a:p>
          <a:p>
            <a:r>
              <a:rPr lang="en-NZ" sz="1400" b="1" dirty="0">
                <a:solidFill>
                  <a:schemeClr val="tx1">
                    <a:lumMod val="75000"/>
                    <a:lumOff val="25000"/>
                  </a:schemeClr>
                </a:solidFill>
              </a:rPr>
              <a:t>A TACI-Fc fusion protein is being developed by Yantai </a:t>
            </a:r>
            <a:r>
              <a:rPr lang="en-NZ" sz="1400" b="1" dirty="0" err="1">
                <a:solidFill>
                  <a:schemeClr val="tx1">
                    <a:lumMod val="75000"/>
                    <a:lumOff val="25000"/>
                  </a:schemeClr>
                </a:solidFill>
              </a:rPr>
              <a:t>Rongchang</a:t>
            </a:r>
            <a:r>
              <a:rPr lang="en-NZ" sz="1400" b="1" dirty="0">
                <a:solidFill>
                  <a:schemeClr val="tx1">
                    <a:lumMod val="75000"/>
                    <a:lumOff val="25000"/>
                  </a:schemeClr>
                </a:solidFill>
              </a:rPr>
              <a:t> Pharmaceutical through its subsidiary </a:t>
            </a:r>
            <a:r>
              <a:rPr lang="en-NZ" sz="1400" b="1" dirty="0" err="1">
                <a:solidFill>
                  <a:schemeClr val="tx1">
                    <a:lumMod val="75000"/>
                    <a:lumOff val="25000"/>
                  </a:schemeClr>
                </a:solidFill>
              </a:rPr>
              <a:t>RemeGen</a:t>
            </a:r>
            <a:r>
              <a:rPr lang="en-NZ" sz="1400" b="1" dirty="0">
                <a:solidFill>
                  <a:schemeClr val="tx1">
                    <a:lumMod val="75000"/>
                    <a:lumOff val="25000"/>
                  </a:schemeClr>
                </a:solidFill>
              </a:rPr>
              <a:t> for the treatment of B cell-mediated autoimmune diseases</a:t>
            </a:r>
            <a:endParaRPr lang="en-GB" sz="1400" b="1" dirty="0" smtClean="0">
              <a:solidFill>
                <a:schemeClr val="tx1">
                  <a:lumMod val="75000"/>
                  <a:lumOff val="25000"/>
                </a:schemeClr>
              </a:solidFill>
            </a:endParaRPr>
          </a:p>
          <a:p>
            <a:r>
              <a:rPr lang="en-NZ" sz="1400" b="1" dirty="0">
                <a:solidFill>
                  <a:schemeClr val="tx1">
                    <a:lumMod val="75000"/>
                    <a:lumOff val="25000"/>
                  </a:schemeClr>
                </a:solidFill>
              </a:rPr>
              <a:t>Received its first approval on 9 March 2021 in </a:t>
            </a:r>
            <a:r>
              <a:rPr lang="en-NZ" sz="1400" b="1" dirty="0" smtClean="0">
                <a:solidFill>
                  <a:schemeClr val="tx1">
                    <a:lumMod val="75000"/>
                    <a:lumOff val="25000"/>
                  </a:schemeClr>
                </a:solidFill>
              </a:rPr>
              <a:t>China</a:t>
            </a:r>
            <a:endParaRPr lang="en-GB" sz="1400" b="1" dirty="0" smtClean="0">
              <a:solidFill>
                <a:schemeClr val="tx1">
                  <a:lumMod val="75000"/>
                  <a:lumOff val="25000"/>
                </a:schemeClr>
              </a:solidFill>
            </a:endParaRPr>
          </a:p>
          <a:p>
            <a:r>
              <a:rPr lang="en-NZ" sz="1400" b="1" dirty="0">
                <a:solidFill>
                  <a:schemeClr val="tx1">
                    <a:lumMod val="75000"/>
                    <a:lumOff val="25000"/>
                  </a:schemeClr>
                </a:solidFill>
              </a:rPr>
              <a:t>Approved for use in patients with active </a:t>
            </a:r>
            <a:r>
              <a:rPr lang="en-NZ" sz="1400" b="1" dirty="0" smtClean="0">
                <a:solidFill>
                  <a:schemeClr val="tx1">
                    <a:lumMod val="75000"/>
                    <a:lumOff val="25000"/>
                  </a:schemeClr>
                </a:solidFill>
              </a:rPr>
              <a:t>SLE</a:t>
            </a:r>
            <a:endParaRPr lang="en-GB" sz="1400" b="1" dirty="0" smtClean="0">
              <a:solidFill>
                <a:schemeClr val="tx1">
                  <a:lumMod val="75000"/>
                  <a:lumOff val="25000"/>
                </a:schemeClr>
              </a:solidFill>
            </a:endParaRPr>
          </a:p>
        </p:txBody>
      </p:sp>
      <p:sp>
        <p:nvSpPr>
          <p:cNvPr id="7" name="Rectangle 3"/>
          <p:cNvSpPr>
            <a:spLocks noChangeArrowheads="1"/>
          </p:cNvSpPr>
          <p:nvPr/>
        </p:nvSpPr>
        <p:spPr bwMode="auto">
          <a:xfrm>
            <a:off x="228600" y="6011929"/>
            <a:ext cx="8686800" cy="430887"/>
          </a:xfrm>
          <a:prstGeom prst="rect">
            <a:avLst/>
          </a:prstGeom>
          <a:noFill/>
          <a:ln w="9525">
            <a:noFill/>
            <a:miter lim="800000"/>
            <a:headEnd/>
            <a:tailEnd/>
          </a:ln>
        </p:spPr>
        <p:txBody>
          <a:bodyPr wrap="square" anchor="b" anchorCtr="0">
            <a:spAutoFit/>
          </a:bodyPr>
          <a:lstStyle/>
          <a:p>
            <a:r>
              <a:rPr lang="en-GB" sz="1100" dirty="0" smtClean="0"/>
              <a:t>This summary </a:t>
            </a:r>
            <a:r>
              <a:rPr lang="en-GB" sz="1100" dirty="0"/>
              <a:t>represents the opinions of the [author/authors]. For a full list of declarations, including funding and author disclosure statements, please see the full text online. © </a:t>
            </a:r>
            <a:r>
              <a:rPr lang="en-GB" sz="1100" dirty="0" smtClean="0"/>
              <a:t>Springer Nature Switzerland AG 2021.</a:t>
            </a:r>
            <a:endParaRPr lang="en-GB" sz="1100" dirty="0"/>
          </a:p>
        </p:txBody>
      </p:sp>
      <p:sp>
        <p:nvSpPr>
          <p:cNvPr id="3" name="Subtitle 2"/>
          <p:cNvSpPr>
            <a:spLocks noGrp="1"/>
          </p:cNvSpPr>
          <p:nvPr>
            <p:ph type="subTitle" idx="10"/>
          </p:nvPr>
        </p:nvSpPr>
        <p:spPr>
          <a:xfrm>
            <a:off x="1981200" y="6442816"/>
            <a:ext cx="7104530" cy="442079"/>
          </a:xfrm>
        </p:spPr>
        <p:txBody>
          <a:bodyPr/>
          <a:lstStyle/>
          <a:p>
            <a:r>
              <a:rPr lang="en-GB" dirty="0"/>
              <a:t>Telitacicept: First </a:t>
            </a:r>
            <a:r>
              <a:rPr lang="en-GB" dirty="0" smtClean="0"/>
              <a:t>Approval</a:t>
            </a:r>
          </a:p>
          <a:p>
            <a:r>
              <a:rPr lang="en-GB" dirty="0" smtClean="0"/>
              <a:t>Dhillon, S. Drugs. 2021. </a:t>
            </a:r>
            <a:r>
              <a:rPr lang="en-GB"/>
              <a:t>https://doi.org/10.1007/s40265-021-01591-1</a:t>
            </a:r>
            <a:endParaRPr lang="en-GB" dirty="0"/>
          </a:p>
        </p:txBody>
      </p:sp>
      <p:sp>
        <p:nvSpPr>
          <p:cNvPr id="4" name="Rectangle 3"/>
          <p:cNvSpPr/>
          <p:nvPr/>
        </p:nvSpPr>
        <p:spPr>
          <a:xfrm>
            <a:off x="236434" y="868466"/>
            <a:ext cx="2971800" cy="807934"/>
          </a:xfrm>
          <a:prstGeom prst="rect">
            <a:avLst/>
          </a:prstGeom>
          <a:solidFill>
            <a:srgbClr val="D7EFD5"/>
          </a:solidFill>
          <a:ln>
            <a:solidFill>
              <a:srgbClr val="006F2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400" b="1" dirty="0" err="1">
                <a:solidFill>
                  <a:schemeClr val="tx1">
                    <a:lumMod val="75000"/>
                    <a:lumOff val="25000"/>
                  </a:schemeClr>
                </a:solidFill>
              </a:rPr>
              <a:t>Telitacicept</a:t>
            </a:r>
            <a:r>
              <a:rPr lang="en-NZ" sz="2400" b="1" dirty="0">
                <a:solidFill>
                  <a:schemeClr val="tx1">
                    <a:lumMod val="75000"/>
                    <a:lumOff val="25000"/>
                  </a:schemeClr>
                </a:solidFill>
              </a:rPr>
              <a:t>: </a:t>
            </a:r>
            <a:r>
              <a:rPr lang="en-NZ" sz="2400" b="1" dirty="0" smtClean="0">
                <a:solidFill>
                  <a:schemeClr val="tx1">
                    <a:lumMod val="75000"/>
                    <a:lumOff val="25000"/>
                  </a:schemeClr>
                </a:solidFill>
              </a:rPr>
              <a:t>Adis Evaluation</a:t>
            </a:r>
            <a:endParaRPr lang="en-NZ" sz="2400" b="1" dirty="0">
              <a:solidFill>
                <a:schemeClr val="tx1">
                  <a:lumMod val="75000"/>
                  <a:lumOff val="25000"/>
                </a:schemeClr>
              </a:solidFill>
            </a:endParaRPr>
          </a:p>
        </p:txBody>
      </p:sp>
      <p:sp>
        <p:nvSpPr>
          <p:cNvPr id="8" name="Rounded Rectangle 7"/>
          <p:cNvSpPr/>
          <p:nvPr/>
        </p:nvSpPr>
        <p:spPr>
          <a:xfrm>
            <a:off x="3352800" y="868467"/>
            <a:ext cx="5562600" cy="5075134"/>
          </a:xfrm>
          <a:prstGeom prst="roundRect">
            <a:avLst>
              <a:gd name="adj" fmla="val 3157"/>
            </a:avLst>
          </a:prstGeom>
          <a:ln w="28575">
            <a:solidFill>
              <a:srgbClr val="006F24"/>
            </a:solidFill>
          </a:ln>
        </p:spPr>
        <p:txBody>
          <a:bodyPr wrap="square">
            <a:noAutofit/>
          </a:bodyPr>
          <a:lstStyle/>
          <a:p>
            <a:r>
              <a:rPr lang="en-GB" sz="2000" b="1" dirty="0" smtClean="0">
                <a:solidFill>
                  <a:srgbClr val="006F22"/>
                </a:solidFill>
              </a:rPr>
              <a:t>Summary</a:t>
            </a:r>
            <a:endParaRPr lang="en-GB" sz="2000" b="1" dirty="0">
              <a:solidFill>
                <a:srgbClr val="006F22"/>
              </a:solidFill>
            </a:endParaRPr>
          </a:p>
          <a:p>
            <a:r>
              <a:rPr lang="en-GB" sz="1400" b="1" dirty="0">
                <a:solidFill>
                  <a:schemeClr val="tx1">
                    <a:lumMod val="75000"/>
                    <a:lumOff val="25000"/>
                  </a:schemeClr>
                </a:solidFill>
              </a:rPr>
              <a:t>Telitacicept (</a:t>
            </a:r>
            <a:r>
              <a:rPr lang="en-GB" sz="1400" b="1" dirty="0" err="1">
                <a:solidFill>
                  <a:schemeClr val="tx1">
                    <a:lumMod val="75000"/>
                    <a:lumOff val="25000"/>
                  </a:schemeClr>
                </a:solidFill>
              </a:rPr>
              <a:t>Tai'ai</a:t>
            </a:r>
            <a:r>
              <a:rPr lang="en-GB" sz="1400" b="1" dirty="0">
                <a:solidFill>
                  <a:schemeClr val="tx1">
                    <a:lumMod val="75000"/>
                    <a:lumOff val="25000"/>
                  </a:schemeClr>
                </a:solidFill>
              </a:rPr>
              <a:t>®) is fusion protein comprising a recombinant transmembrane activator and calcium modulator and </a:t>
            </a:r>
            <a:r>
              <a:rPr lang="en-GB" sz="1400" b="1" dirty="0" err="1">
                <a:solidFill>
                  <a:schemeClr val="tx1">
                    <a:lumMod val="75000"/>
                    <a:lumOff val="25000"/>
                  </a:schemeClr>
                </a:solidFill>
              </a:rPr>
              <a:t>cyclophilin</a:t>
            </a:r>
            <a:r>
              <a:rPr lang="en-GB" sz="1400" b="1" dirty="0">
                <a:solidFill>
                  <a:schemeClr val="tx1">
                    <a:lumMod val="75000"/>
                    <a:lumOff val="25000"/>
                  </a:schemeClr>
                </a:solidFill>
              </a:rPr>
              <a:t> ligand interactor (TACI) receptor fused to the fragment </a:t>
            </a:r>
            <a:r>
              <a:rPr lang="en-GB" sz="1400" b="1" dirty="0" err="1">
                <a:solidFill>
                  <a:schemeClr val="tx1">
                    <a:lumMod val="75000"/>
                    <a:lumOff val="25000"/>
                  </a:schemeClr>
                </a:solidFill>
              </a:rPr>
              <a:t>crystallizable</a:t>
            </a:r>
            <a:r>
              <a:rPr lang="en-GB" sz="1400" b="1" dirty="0">
                <a:solidFill>
                  <a:schemeClr val="tx1">
                    <a:lumMod val="75000"/>
                    <a:lumOff val="25000"/>
                  </a:schemeClr>
                </a:solidFill>
              </a:rPr>
              <a:t> (Fc) domain of human immunoglobulin G (IgG). </a:t>
            </a:r>
            <a:endParaRPr lang="en-GB" sz="1400" b="1" dirty="0" smtClean="0">
              <a:solidFill>
                <a:schemeClr val="tx1">
                  <a:lumMod val="75000"/>
                  <a:lumOff val="25000"/>
                </a:schemeClr>
              </a:solidFill>
            </a:endParaRPr>
          </a:p>
          <a:p>
            <a:endParaRPr lang="en-GB" sz="1400" b="1" dirty="0">
              <a:solidFill>
                <a:schemeClr val="tx1">
                  <a:lumMod val="75000"/>
                  <a:lumOff val="25000"/>
                </a:schemeClr>
              </a:solidFill>
            </a:endParaRPr>
          </a:p>
          <a:p>
            <a:r>
              <a:rPr lang="en-GB" sz="1400" b="1" dirty="0" smtClean="0">
                <a:solidFill>
                  <a:schemeClr val="tx1">
                    <a:lumMod val="75000"/>
                    <a:lumOff val="25000"/>
                  </a:schemeClr>
                </a:solidFill>
              </a:rPr>
              <a:t>Telitacicept </a:t>
            </a:r>
            <a:r>
              <a:rPr lang="en-GB" sz="1400" b="1" dirty="0">
                <a:solidFill>
                  <a:schemeClr val="tx1">
                    <a:lumMod val="75000"/>
                    <a:lumOff val="25000"/>
                  </a:schemeClr>
                </a:solidFill>
              </a:rPr>
              <a:t>is being developed by Yantai </a:t>
            </a:r>
            <a:r>
              <a:rPr lang="en-GB" sz="1400" b="1" dirty="0" err="1">
                <a:solidFill>
                  <a:schemeClr val="tx1">
                    <a:lumMod val="75000"/>
                    <a:lumOff val="25000"/>
                  </a:schemeClr>
                </a:solidFill>
              </a:rPr>
              <a:t>Rongchang</a:t>
            </a:r>
            <a:r>
              <a:rPr lang="en-GB" sz="1400" b="1" dirty="0">
                <a:solidFill>
                  <a:schemeClr val="tx1">
                    <a:lumMod val="75000"/>
                    <a:lumOff val="25000"/>
                  </a:schemeClr>
                </a:solidFill>
              </a:rPr>
              <a:t> Pharmaceutical through its subsidiary </a:t>
            </a:r>
            <a:r>
              <a:rPr lang="en-GB" sz="1400" b="1" dirty="0" err="1">
                <a:solidFill>
                  <a:schemeClr val="tx1">
                    <a:lumMod val="75000"/>
                    <a:lumOff val="25000"/>
                  </a:schemeClr>
                </a:solidFill>
              </a:rPr>
              <a:t>RemeGen</a:t>
            </a:r>
            <a:r>
              <a:rPr lang="en-GB" sz="1400" b="1" dirty="0">
                <a:solidFill>
                  <a:schemeClr val="tx1">
                    <a:lumMod val="75000"/>
                    <a:lumOff val="25000"/>
                  </a:schemeClr>
                </a:solidFill>
              </a:rPr>
              <a:t> for the treatment of B cell-mediated autoimmune diseases, such as systemic lupus erythematosus (SLE), rheumatoid arthritis (RA) and multiple sclerosis (MS). </a:t>
            </a:r>
            <a:endParaRPr lang="en-GB" sz="1400" b="1" dirty="0" smtClean="0">
              <a:solidFill>
                <a:schemeClr val="tx1">
                  <a:lumMod val="75000"/>
                  <a:lumOff val="25000"/>
                </a:schemeClr>
              </a:solidFill>
            </a:endParaRPr>
          </a:p>
          <a:p>
            <a:endParaRPr lang="en-GB" sz="1400" b="1" dirty="0">
              <a:solidFill>
                <a:schemeClr val="tx1">
                  <a:lumMod val="75000"/>
                  <a:lumOff val="25000"/>
                </a:schemeClr>
              </a:solidFill>
            </a:endParaRPr>
          </a:p>
          <a:p>
            <a:r>
              <a:rPr lang="en-GB" sz="1400" b="1" dirty="0" smtClean="0">
                <a:solidFill>
                  <a:schemeClr val="tx1">
                    <a:lumMod val="75000"/>
                    <a:lumOff val="25000"/>
                  </a:schemeClr>
                </a:solidFill>
              </a:rPr>
              <a:t>Telitacicept </a:t>
            </a:r>
            <a:r>
              <a:rPr lang="en-GB" sz="1400" b="1" dirty="0">
                <a:solidFill>
                  <a:schemeClr val="tx1">
                    <a:lumMod val="75000"/>
                    <a:lumOff val="25000"/>
                  </a:schemeClr>
                </a:solidFill>
              </a:rPr>
              <a:t>binds to and neutralizes the activity of two cell-signalling molecules, B-lymphocyte stimulator (</a:t>
            </a:r>
            <a:r>
              <a:rPr lang="en-GB" sz="1400" b="1" dirty="0" err="1">
                <a:solidFill>
                  <a:schemeClr val="tx1">
                    <a:lumMod val="75000"/>
                    <a:lumOff val="25000"/>
                  </a:schemeClr>
                </a:solidFill>
              </a:rPr>
              <a:t>BLyS</a:t>
            </a:r>
            <a:r>
              <a:rPr lang="en-GB" sz="1400" b="1" dirty="0">
                <a:solidFill>
                  <a:schemeClr val="tx1">
                    <a:lumMod val="75000"/>
                    <a:lumOff val="25000"/>
                  </a:schemeClr>
                </a:solidFill>
              </a:rPr>
              <a:t>) and a proliferation-inducing ligand (APRIL), thereby suppressing the development and survival of plasma cells and mature B cells. </a:t>
            </a:r>
            <a:endParaRPr lang="en-GB" sz="1400" b="1" dirty="0" smtClean="0">
              <a:solidFill>
                <a:schemeClr val="tx1">
                  <a:lumMod val="75000"/>
                  <a:lumOff val="25000"/>
                </a:schemeClr>
              </a:solidFill>
            </a:endParaRPr>
          </a:p>
          <a:p>
            <a:endParaRPr lang="en-GB" sz="1400" b="1" dirty="0">
              <a:solidFill>
                <a:schemeClr val="tx1">
                  <a:lumMod val="75000"/>
                  <a:lumOff val="25000"/>
                </a:schemeClr>
              </a:solidFill>
            </a:endParaRPr>
          </a:p>
          <a:p>
            <a:r>
              <a:rPr lang="en-GB" sz="1400" b="1" dirty="0" smtClean="0">
                <a:solidFill>
                  <a:schemeClr val="tx1">
                    <a:lumMod val="75000"/>
                    <a:lumOff val="25000"/>
                  </a:schemeClr>
                </a:solidFill>
              </a:rPr>
              <a:t>In </a:t>
            </a:r>
            <a:r>
              <a:rPr lang="en-GB" sz="1400" b="1" dirty="0">
                <a:solidFill>
                  <a:schemeClr val="tx1">
                    <a:lumMod val="75000"/>
                    <a:lumOff val="25000"/>
                  </a:schemeClr>
                </a:solidFill>
              </a:rPr>
              <a:t>March 2021, telitacicept received its first approval in China for the treatment of patients with active SLE. Clinical studies of telitacicept in several other indications, including IgA nephropathy, MS, myasthenia gravis, </a:t>
            </a:r>
            <a:r>
              <a:rPr lang="en-GB" sz="1400" b="1" dirty="0" err="1">
                <a:solidFill>
                  <a:schemeClr val="tx1">
                    <a:lumMod val="75000"/>
                    <a:lumOff val="25000"/>
                  </a:schemeClr>
                </a:solidFill>
              </a:rPr>
              <a:t>neuromyelitis</a:t>
            </a:r>
            <a:r>
              <a:rPr lang="en-GB" sz="1400" b="1" dirty="0">
                <a:solidFill>
                  <a:schemeClr val="tx1">
                    <a:lumMod val="75000"/>
                    <a:lumOff val="25000"/>
                  </a:schemeClr>
                </a:solidFill>
              </a:rPr>
              <a:t> </a:t>
            </a:r>
            <a:r>
              <a:rPr lang="en-GB" sz="1400" b="1" dirty="0" err="1">
                <a:solidFill>
                  <a:schemeClr val="tx1">
                    <a:lumMod val="75000"/>
                    <a:lumOff val="25000"/>
                  </a:schemeClr>
                </a:solidFill>
              </a:rPr>
              <a:t>optica</a:t>
            </a:r>
            <a:r>
              <a:rPr lang="en-GB" sz="1400" b="1" dirty="0">
                <a:solidFill>
                  <a:schemeClr val="tx1">
                    <a:lumMod val="75000"/>
                    <a:lumOff val="25000"/>
                  </a:schemeClr>
                </a:solidFill>
              </a:rPr>
              <a:t> spectrum disorders, RA and </a:t>
            </a:r>
            <a:r>
              <a:rPr lang="en-GB" sz="1400" b="1" dirty="0" err="1">
                <a:solidFill>
                  <a:schemeClr val="tx1">
                    <a:lumMod val="75000"/>
                    <a:lumOff val="25000"/>
                  </a:schemeClr>
                </a:solidFill>
              </a:rPr>
              <a:t>Sjögren's</a:t>
            </a:r>
            <a:r>
              <a:rPr lang="en-GB" sz="1400" b="1" dirty="0">
                <a:solidFill>
                  <a:schemeClr val="tx1">
                    <a:lumMod val="75000"/>
                    <a:lumOff val="25000"/>
                  </a:schemeClr>
                </a:solidFill>
              </a:rPr>
              <a:t> syndrome are underway in China. </a:t>
            </a:r>
            <a:endParaRPr lang="en-GB" sz="1400" b="1" dirty="0" smtClean="0">
              <a:solidFill>
                <a:schemeClr val="tx1">
                  <a:lumMod val="75000"/>
                  <a:lumOff val="25000"/>
                </a:schemeClr>
              </a:solidFill>
            </a:endParaRPr>
          </a:p>
        </p:txBody>
      </p:sp>
      <p:sp>
        <p:nvSpPr>
          <p:cNvPr id="10" name="Rectangle 9"/>
          <p:cNvSpPr/>
          <p:nvPr/>
        </p:nvSpPr>
        <p:spPr>
          <a:xfrm>
            <a:off x="7620000" y="110963"/>
            <a:ext cx="1524000" cy="585924"/>
          </a:xfrm>
          <a:prstGeom prst="rect">
            <a:avLst/>
          </a:prstGeom>
          <a:solidFill>
            <a:srgbClr val="267F4C"/>
          </a:solidFill>
          <a:ln>
            <a:solidFill>
              <a:srgbClr val="267F4C"/>
            </a:solidFill>
          </a:ln>
          <a:effectLst>
            <a:outerShdw blurRad="50800" dist="38100" dir="8100000" algn="tr"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NZ" sz="1400" dirty="0" smtClean="0"/>
              <a:t>PEER-REVIEWED CONTENT SUMMARY SLIDE</a:t>
            </a:r>
            <a:endParaRPr lang="en-NZ"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63512465-0B3E-430F-B442-1CD443468E03}" vid="{42CFFBDB-E6E4-4F60-BF38-F19BA7C512ED}"/>
    </a:ext>
  </a:extLst>
</a:theme>
</file>

<file path=docProps/app.xml><?xml version="1.0" encoding="utf-8"?>
<Properties xmlns="http://schemas.openxmlformats.org/officeDocument/2006/extended-properties" xmlns:vt="http://schemas.openxmlformats.org/officeDocument/2006/docPropsVTypes">
  <Template>AIR Template (Drugs) (2)</Template>
  <TotalTime>3</TotalTime>
  <Words>274</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Slide Master</vt:lpstr>
      <vt:lpstr>PowerPoint Presentation</vt:lpstr>
    </vt:vector>
  </TitlesOfParts>
  <Company>Springer Nature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Duggan</dc:creator>
  <cp:lastModifiedBy>Sean Duggan</cp:lastModifiedBy>
  <cp:revision>2</cp:revision>
  <dcterms:created xsi:type="dcterms:W3CDTF">2021-08-16T23:47:57Z</dcterms:created>
  <dcterms:modified xsi:type="dcterms:W3CDTF">2021-08-23T03:22:09Z</dcterms:modified>
</cp:coreProperties>
</file>