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271" r:id="rId2"/>
    <p:sldId id="257" r:id="rId3"/>
    <p:sldId id="269" r:id="rId4"/>
    <p:sldId id="270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638B"/>
    <a:srgbClr val="8E84A8"/>
    <a:srgbClr val="AB2870"/>
    <a:srgbClr val="00A1F6"/>
    <a:srgbClr val="0087CE"/>
    <a:srgbClr val="622AB6"/>
    <a:srgbClr val="522398"/>
    <a:srgbClr val="5A27A7"/>
    <a:srgbClr val="178088"/>
    <a:srgbClr val="0E6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28" autoAdjust="0"/>
  </p:normalViewPr>
  <p:slideViewPr>
    <p:cSldViewPr>
      <p:cViewPr varScale="1">
        <p:scale>
          <a:sx n="69" d="100"/>
          <a:sy n="69" d="100"/>
        </p:scale>
        <p:origin x="536" y="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77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B6478-F58F-4271-9B5D-65C8705DE796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3490C-0589-493C-ABDD-AD6ACCC26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206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61352-CA7F-47E8-906B-A2B47F7D40DD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CC105-E101-413D-817D-08027E226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416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135563"/>
          </a:xfrm>
          <a:prstGeom prst="rect">
            <a:avLst/>
          </a:prstGeom>
        </p:spPr>
        <p:txBody>
          <a:bodyPr/>
          <a:lstStyle>
            <a:lvl1pPr>
              <a:buClr>
                <a:srgbClr val="6E638B"/>
              </a:buClr>
              <a:defRPr/>
            </a:lvl1pPr>
            <a:lvl2pPr>
              <a:buClr>
                <a:srgbClr val="6E638B"/>
              </a:buClr>
              <a:defRPr/>
            </a:lvl2pPr>
            <a:lvl3pPr>
              <a:buClr>
                <a:srgbClr val="6E638B"/>
              </a:buClr>
              <a:defRPr/>
            </a:lvl3pPr>
            <a:lvl4pPr>
              <a:buClr>
                <a:srgbClr val="6E638B"/>
              </a:buClr>
              <a:defRPr/>
            </a:lvl4pPr>
            <a:lvl5pPr>
              <a:buClr>
                <a:srgbClr val="6E638B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1981200" y="6526304"/>
            <a:ext cx="7104530" cy="33169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reference text</a:t>
            </a:r>
            <a:endParaRPr lang="en-US" dirty="0"/>
          </a:p>
        </p:txBody>
      </p:sp>
      <p:pic>
        <p:nvPicPr>
          <p:cNvPr id="7" name="Picture 6" descr="Adis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6554888"/>
            <a:ext cx="653742" cy="182865"/>
          </a:xfrm>
          <a:prstGeom prst="rect">
            <a:avLst/>
          </a:prstGeom>
        </p:spPr>
      </p:pic>
      <p:pic>
        <p:nvPicPr>
          <p:cNvPr id="9" name="Picture 8" descr="open_access_ico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001000" y="156355"/>
            <a:ext cx="927865" cy="32961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ett04\Desktop\Header elements 150PPI.t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794"/>
            <a:ext cx="9148762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6E6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[TITLE]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[Surname Initial], et al. </a:t>
            </a:r>
            <a:r>
              <a:rPr lang="en-US" sz="1200" dirty="0" err="1" smtClean="0">
                <a:solidFill>
                  <a:schemeClr val="bg1"/>
                </a:solidFill>
              </a:rPr>
              <a:t>Rheumatol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Ther</a:t>
            </a:r>
            <a:r>
              <a:rPr lang="en-US" sz="1200" dirty="0" smtClean="0">
                <a:solidFill>
                  <a:schemeClr val="bg1"/>
                </a:solidFill>
              </a:rPr>
              <a:t>. [YEAR]. [INSERT DOI]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431280"/>
            <a:ext cx="9144000" cy="45720"/>
          </a:xfrm>
          <a:prstGeom prst="rect">
            <a:avLst/>
          </a:prstGeom>
          <a:solidFill>
            <a:srgbClr val="8E8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00459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914400" rtl="0" eaLnBrk="1" latinLnBrk="0" hangingPunct="1">
        <a:spcBef>
          <a:spcPct val="0"/>
        </a:spcBef>
        <a:buNone/>
        <a:defRPr sz="12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2D050"/>
        </a:buClr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2D050"/>
        </a:buClr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2D050"/>
        </a:buClr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2D050"/>
        </a:buClr>
        <a:buFont typeface="Arial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2D050"/>
        </a:buClr>
        <a:buFont typeface="Arial" pitchFamily="34" charset="0"/>
        <a:buChar char="»"/>
        <a:defRPr sz="1200" kern="1200">
          <a:solidFill>
            <a:schemeClr val="tx1">
              <a:lumMod val="65000"/>
              <a:lumOff val="35000"/>
            </a:schemeClr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2057400" y="6477000"/>
            <a:ext cx="7086600" cy="381000"/>
          </a:xfrm>
          <a:solidFill>
            <a:srgbClr val="6E638B"/>
          </a:solidFill>
        </p:spPr>
        <p:txBody>
          <a:bodyPr/>
          <a:lstStyle/>
          <a:p>
            <a:r>
              <a:rPr lang="en-GB" dirty="0" smtClean="0"/>
              <a:t>Patient-reported </a:t>
            </a:r>
            <a:r>
              <a:rPr lang="en-GB" dirty="0"/>
              <a:t>outcome measures in </a:t>
            </a:r>
            <a:r>
              <a:rPr lang="en-GB" dirty="0" err="1"/>
              <a:t>Takayasu</a:t>
            </a:r>
            <a:r>
              <a:rPr lang="en-GB" dirty="0"/>
              <a:t> arteritis – a systematic review and meta-analysis </a:t>
            </a:r>
          </a:p>
          <a:p>
            <a:r>
              <a:rPr lang="en-GB" dirty="0" err="1" smtClean="0"/>
              <a:t>Misra</a:t>
            </a:r>
            <a:r>
              <a:rPr lang="en-GB" dirty="0" smtClean="0"/>
              <a:t> </a:t>
            </a:r>
            <a:r>
              <a:rPr lang="en-GB" dirty="0"/>
              <a:t>D. P. et al. </a:t>
            </a:r>
            <a:r>
              <a:rPr lang="en-GB" dirty="0" smtClean="0"/>
              <a:t>Rheumatol </a:t>
            </a:r>
            <a:r>
              <a:rPr lang="en-GB" dirty="0" err="1"/>
              <a:t>Ther</a:t>
            </a:r>
            <a:r>
              <a:rPr lang="en-GB" dirty="0"/>
              <a:t>. 2021.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3999"/>
            <a:ext cx="2667000" cy="37715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3733800" y="2362200"/>
            <a:ext cx="4953000" cy="240333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C008C"/>
              </a:buClr>
              <a:buNone/>
            </a:pPr>
            <a:r>
              <a:rPr lang="en-US" dirty="0" err="1" smtClean="0">
                <a:solidFill>
                  <a:srgbClr val="8E84A8"/>
                </a:solidFill>
                <a:latin typeface="+mj-lt"/>
              </a:rPr>
              <a:t>Misra</a:t>
            </a:r>
            <a:r>
              <a:rPr lang="en-US" dirty="0" smtClean="0">
                <a:solidFill>
                  <a:srgbClr val="8E84A8"/>
                </a:solidFill>
                <a:latin typeface="+mj-lt"/>
              </a:rPr>
              <a:t> D. P. et al. </a:t>
            </a:r>
            <a:r>
              <a:rPr lang="en-GB" dirty="0">
                <a:solidFill>
                  <a:srgbClr val="8E84A8"/>
                </a:solidFill>
                <a:latin typeface="+mj-lt"/>
              </a:rPr>
              <a:t>Patient-reported outcome measures in </a:t>
            </a:r>
            <a:r>
              <a:rPr lang="en-GB" dirty="0" err="1">
                <a:solidFill>
                  <a:srgbClr val="8E84A8"/>
                </a:solidFill>
                <a:latin typeface="+mj-lt"/>
              </a:rPr>
              <a:t>Takayasu</a:t>
            </a:r>
            <a:r>
              <a:rPr lang="en-GB" dirty="0">
                <a:solidFill>
                  <a:srgbClr val="8E84A8"/>
                </a:solidFill>
                <a:latin typeface="+mj-lt"/>
              </a:rPr>
              <a:t> arteritis – a systematic review and meta-analysis </a:t>
            </a:r>
            <a:r>
              <a:rPr lang="en-US" dirty="0" smtClean="0">
                <a:solidFill>
                  <a:srgbClr val="8E84A8"/>
                </a:solidFill>
                <a:latin typeface="+mj-lt"/>
              </a:rPr>
              <a:t>. </a:t>
            </a:r>
            <a:r>
              <a:rPr lang="en-US" dirty="0" err="1" smtClean="0">
                <a:solidFill>
                  <a:srgbClr val="8E84A8"/>
                </a:solidFill>
                <a:latin typeface="+mj-lt"/>
              </a:rPr>
              <a:t>Rheumatol</a:t>
            </a:r>
            <a:r>
              <a:rPr lang="en-US" dirty="0" smtClean="0">
                <a:solidFill>
                  <a:srgbClr val="8E84A8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8E84A8"/>
                </a:solidFill>
                <a:latin typeface="+mj-lt"/>
              </a:rPr>
              <a:t>Ther</a:t>
            </a:r>
            <a:r>
              <a:rPr lang="en-US" dirty="0" smtClean="0">
                <a:solidFill>
                  <a:srgbClr val="8E84A8"/>
                </a:solidFill>
                <a:latin typeface="+mj-lt"/>
              </a:rPr>
              <a:t>. 2021. </a:t>
            </a:r>
            <a:endParaRPr lang="en-US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GB" sz="1400" dirty="0" smtClean="0"/>
              <a:t>This slide deck represents the opinions of the authors. For a full list of declarations, including funding and author disclosure statements, please see the full text online. </a:t>
            </a:r>
          </a:p>
          <a:p>
            <a:pPr marL="0" indent="0">
              <a:buFont typeface="Arial" pitchFamily="34" charset="0"/>
              <a:buNone/>
            </a:pPr>
            <a:r>
              <a:rPr lang="en-GB" sz="1400" dirty="0" smtClean="0"/>
              <a:t>© The authors, CC-BY-NC 2021.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10308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8E84A8"/>
                </a:solidFill>
              </a:rPr>
              <a:t>Conclusion</a:t>
            </a:r>
            <a:endParaRPr lang="en-US" dirty="0" smtClean="0"/>
          </a:p>
          <a:p>
            <a:pPr lvl="0"/>
            <a:r>
              <a:rPr lang="en-US" dirty="0" smtClean="0"/>
              <a:t>Patients </a:t>
            </a:r>
            <a:r>
              <a:rPr lang="en-US" dirty="0"/>
              <a:t>with TAK appear to have greater disability &amp; depression than healthy individuals. </a:t>
            </a:r>
            <a:endParaRPr lang="en-IN" dirty="0"/>
          </a:p>
          <a:p>
            <a:pPr lvl="0"/>
            <a:r>
              <a:rPr lang="en-US" dirty="0"/>
              <a:t>Active TAK appears to associate with worse quality of life, disability, depression &amp; anxiety.</a:t>
            </a:r>
          </a:p>
          <a:p>
            <a:pPr lvl="0"/>
            <a:r>
              <a:rPr lang="en-US" dirty="0"/>
              <a:t>Pooled estimates had considerable statistical heterogeneity at times and were based on small numbers of studies. </a:t>
            </a:r>
          </a:p>
          <a:p>
            <a:pPr lvl="0"/>
            <a:r>
              <a:rPr lang="en-US" dirty="0"/>
              <a:t>Few studies in this area from Asia (where TAK is relatively more common)</a:t>
            </a:r>
          </a:p>
          <a:p>
            <a:pPr lvl="0"/>
            <a:r>
              <a:rPr lang="en-US" dirty="0"/>
              <a:t>Research gaps with respect to PROMs in TAK </a:t>
            </a:r>
          </a:p>
          <a:p>
            <a:pPr lvl="1"/>
            <a:r>
              <a:rPr lang="en-US" dirty="0"/>
              <a:t>Comparisons with healthy controls</a:t>
            </a:r>
          </a:p>
          <a:p>
            <a:pPr lvl="1"/>
            <a:r>
              <a:rPr lang="en-US" dirty="0"/>
              <a:t>Assess longitudinal changes in PROMs/ changes following therapy </a:t>
            </a:r>
          </a:p>
          <a:p>
            <a:pPr lvl="1"/>
            <a:r>
              <a:rPr lang="en-US" dirty="0"/>
              <a:t>Evaluate the relationship of disease activity with PROMs in TAK </a:t>
            </a:r>
            <a:endParaRPr lang="en-IN" dirty="0"/>
          </a:p>
          <a:p>
            <a:pPr lvl="0"/>
            <a:r>
              <a:rPr lang="en-US" dirty="0"/>
              <a:t>Development of a disease-specific PROM for TAK is an unmet need. </a:t>
            </a:r>
            <a:endParaRPr lang="en-IN" dirty="0"/>
          </a:p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57400" y="6477000"/>
            <a:ext cx="7086600" cy="381000"/>
          </a:xfrm>
          <a:prstGeom prst="rect">
            <a:avLst/>
          </a:prstGeom>
          <a:solidFill>
            <a:srgbClr val="6E638B"/>
          </a:solidFill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100" kern="1200" baseline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Patient-reported outcome measures in Takayasu arteritis – a systematic review and meta-analysis </a:t>
            </a:r>
          </a:p>
          <a:p>
            <a:r>
              <a:rPr lang="en-GB" smtClean="0"/>
              <a:t>Misra D. P. et al. Rheumatol Ther. 2021.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225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 smtClean="0">
              <a:solidFill>
                <a:srgbClr val="8E84A8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8E84A8"/>
                </a:solidFill>
              </a:rPr>
              <a:t>Aims</a:t>
            </a:r>
          </a:p>
          <a:p>
            <a:pPr marL="228600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To assess the available literature regarding different PROMs relating to Quality of life, Disability, Mood, Fatigue, Perceptions of illness and Fibromyalgia in patients with </a:t>
            </a:r>
            <a:r>
              <a:rPr lang="en-US" dirty="0" err="1"/>
              <a:t>Takayasu</a:t>
            </a:r>
            <a:r>
              <a:rPr lang="en-US" dirty="0"/>
              <a:t> arteritis (TAK).</a:t>
            </a:r>
          </a:p>
          <a:p>
            <a:pPr marL="228600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To evaluate differences in reported PROMs between patients with TAK and healthy controls/ other disease controls</a:t>
            </a:r>
          </a:p>
          <a:p>
            <a:pPr marL="228600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To evaluate changes in PROMs in TAK over time or following therapy</a:t>
            </a:r>
          </a:p>
          <a:p>
            <a:pPr marL="228600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 To evaluate differences in PROMs in TAK between patients with active and inactive disease</a:t>
            </a:r>
          </a:p>
          <a:p>
            <a:pPr marL="0" indent="0">
              <a:buNone/>
            </a:pPr>
            <a:endParaRPr lang="en-GB" b="1" dirty="0" smtClean="0">
              <a:solidFill>
                <a:srgbClr val="8E84A8"/>
              </a:solidFill>
            </a:endParaRPr>
          </a:p>
          <a:p>
            <a:endParaRPr lang="en-GB" dirty="0" smtClean="0"/>
          </a:p>
        </p:txBody>
      </p:sp>
      <p:sp>
        <p:nvSpPr>
          <p:cNvPr id="5" name="Subtitle 2"/>
          <p:cNvSpPr>
            <a:spLocks noGrp="1"/>
          </p:cNvSpPr>
          <p:nvPr>
            <p:ph type="subTitle" idx="10"/>
          </p:nvPr>
        </p:nvSpPr>
        <p:spPr>
          <a:xfrm>
            <a:off x="2057400" y="6477000"/>
            <a:ext cx="7086600" cy="381000"/>
          </a:xfrm>
          <a:solidFill>
            <a:srgbClr val="6E638B"/>
          </a:solidFill>
        </p:spPr>
        <p:txBody>
          <a:bodyPr/>
          <a:lstStyle/>
          <a:p>
            <a:r>
              <a:rPr lang="en-GB" dirty="0" smtClean="0"/>
              <a:t>Patient-reported </a:t>
            </a:r>
            <a:r>
              <a:rPr lang="en-GB" dirty="0"/>
              <a:t>outcome measures in </a:t>
            </a:r>
            <a:r>
              <a:rPr lang="en-GB" dirty="0" err="1"/>
              <a:t>Takayasu</a:t>
            </a:r>
            <a:r>
              <a:rPr lang="en-GB" dirty="0"/>
              <a:t> arteritis – a systematic review and meta-analysis </a:t>
            </a:r>
          </a:p>
          <a:p>
            <a:r>
              <a:rPr lang="en-GB" dirty="0" err="1" smtClean="0"/>
              <a:t>Misra</a:t>
            </a:r>
            <a:r>
              <a:rPr lang="en-GB" dirty="0" smtClean="0"/>
              <a:t> </a:t>
            </a:r>
            <a:r>
              <a:rPr lang="en-GB" dirty="0"/>
              <a:t>D. P. et al. </a:t>
            </a:r>
            <a:r>
              <a:rPr lang="en-GB" dirty="0" smtClean="0"/>
              <a:t>Rheumatol </a:t>
            </a:r>
            <a:r>
              <a:rPr lang="en-GB" dirty="0" err="1"/>
              <a:t>Ther</a:t>
            </a:r>
            <a:r>
              <a:rPr lang="en-GB" dirty="0"/>
              <a:t>. 2021. </a:t>
            </a:r>
          </a:p>
        </p:txBody>
      </p:sp>
    </p:spTree>
    <p:extLst>
      <p:ext uri="{BB962C8B-B14F-4D97-AF65-F5344CB8AC3E}">
        <p14:creationId xmlns:p14="http://schemas.microsoft.com/office/powerpoint/2010/main" val="298328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8E84A8"/>
                </a:solidFill>
              </a:rPr>
              <a:t>Introduction</a:t>
            </a:r>
          </a:p>
          <a:p>
            <a:pPr marL="0" indent="0">
              <a:buNone/>
            </a:pPr>
            <a:endParaRPr lang="en-GB" b="1" dirty="0">
              <a:solidFill>
                <a:srgbClr val="8E84A8"/>
              </a:solidFill>
            </a:endParaRPr>
          </a:p>
          <a:p>
            <a:r>
              <a:rPr lang="en-US" dirty="0"/>
              <a:t>Patient-reported outcome measures (PROM) are increasingly being recognized in rheumatic diseases. </a:t>
            </a:r>
          </a:p>
          <a:p>
            <a:r>
              <a:rPr lang="en-US" dirty="0"/>
              <a:t>PROMs could relate to</a:t>
            </a:r>
          </a:p>
          <a:p>
            <a:pPr lvl="1"/>
            <a:r>
              <a:rPr lang="en-US" dirty="0"/>
              <a:t>Quality of life</a:t>
            </a:r>
          </a:p>
          <a:p>
            <a:pPr lvl="1"/>
            <a:r>
              <a:rPr lang="en-US" dirty="0"/>
              <a:t>Disability</a:t>
            </a:r>
          </a:p>
          <a:p>
            <a:pPr lvl="1"/>
            <a:r>
              <a:rPr lang="en-US" dirty="0"/>
              <a:t>Mood (anxiety, depression)</a:t>
            </a:r>
          </a:p>
          <a:p>
            <a:pPr lvl="1"/>
            <a:r>
              <a:rPr lang="en-US" dirty="0"/>
              <a:t>Fatigue</a:t>
            </a:r>
          </a:p>
          <a:p>
            <a:pPr lvl="1"/>
            <a:r>
              <a:rPr lang="en-US" dirty="0"/>
              <a:t>Perceptions of illness</a:t>
            </a:r>
          </a:p>
          <a:p>
            <a:pPr lvl="1"/>
            <a:r>
              <a:rPr lang="en-US" dirty="0"/>
              <a:t>Perceived pain (fibromyalgia)</a:t>
            </a:r>
          </a:p>
          <a:p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2057400" y="6477000"/>
            <a:ext cx="7086600" cy="381000"/>
          </a:xfrm>
          <a:solidFill>
            <a:srgbClr val="6E638B"/>
          </a:solidFill>
        </p:spPr>
        <p:txBody>
          <a:bodyPr/>
          <a:lstStyle/>
          <a:p>
            <a:r>
              <a:rPr lang="en-GB" dirty="0" smtClean="0"/>
              <a:t>Patient-reported </a:t>
            </a:r>
            <a:r>
              <a:rPr lang="en-GB" dirty="0"/>
              <a:t>outcome measures in </a:t>
            </a:r>
            <a:r>
              <a:rPr lang="en-GB" dirty="0" err="1"/>
              <a:t>Takayasu</a:t>
            </a:r>
            <a:r>
              <a:rPr lang="en-GB" dirty="0"/>
              <a:t> arteritis – a systematic review and meta-analysis </a:t>
            </a:r>
          </a:p>
          <a:p>
            <a:r>
              <a:rPr lang="en-GB" dirty="0" err="1" smtClean="0"/>
              <a:t>Misra</a:t>
            </a:r>
            <a:r>
              <a:rPr lang="en-GB" dirty="0" smtClean="0"/>
              <a:t> </a:t>
            </a:r>
            <a:r>
              <a:rPr lang="en-GB" dirty="0"/>
              <a:t>D. P. et al. </a:t>
            </a:r>
            <a:r>
              <a:rPr lang="en-GB" dirty="0" smtClean="0"/>
              <a:t>Rheumatol </a:t>
            </a:r>
            <a:r>
              <a:rPr lang="en-GB" dirty="0" err="1"/>
              <a:t>Ther</a:t>
            </a:r>
            <a:r>
              <a:rPr lang="en-GB" dirty="0"/>
              <a:t>. 2021. </a:t>
            </a:r>
          </a:p>
        </p:txBody>
      </p:sp>
    </p:spTree>
    <p:extLst>
      <p:ext uri="{BB962C8B-B14F-4D97-AF65-F5344CB8AC3E}">
        <p14:creationId xmlns:p14="http://schemas.microsoft.com/office/powerpoint/2010/main" val="2719031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8E84A8"/>
                </a:solidFill>
              </a:rPr>
              <a:t>Methods</a:t>
            </a:r>
          </a:p>
          <a:p>
            <a:pPr marL="0" indent="0">
              <a:buNone/>
            </a:pPr>
            <a:endParaRPr lang="en-GB" b="1" dirty="0">
              <a:solidFill>
                <a:srgbClr val="8E84A8"/>
              </a:solidFill>
            </a:endParaRPr>
          </a:p>
          <a:p>
            <a:r>
              <a:rPr lang="en-US" dirty="0"/>
              <a:t>Searches conducted across </a:t>
            </a:r>
          </a:p>
          <a:p>
            <a:pPr lvl="1"/>
            <a:r>
              <a:rPr lang="en-US" dirty="0"/>
              <a:t>Bibliographic databases: Scopus, Medline (via OVID), Web of Science, EMBASE (via OVID), </a:t>
            </a:r>
            <a:r>
              <a:rPr lang="en-US" dirty="0" err="1"/>
              <a:t>Pubmed</a:t>
            </a:r>
            <a:r>
              <a:rPr lang="en-US" dirty="0"/>
              <a:t> Central (via </a:t>
            </a:r>
            <a:r>
              <a:rPr lang="en-US" dirty="0" err="1"/>
              <a:t>Pubmed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Major international conference abstracts from 2018-2020 [ACR, EULAR, APLAR]</a:t>
            </a:r>
          </a:p>
          <a:p>
            <a:pPr lvl="1"/>
            <a:r>
              <a:rPr lang="en-US" dirty="0"/>
              <a:t>Cochrane database of controlled clinical trials (CENTRAL) </a:t>
            </a:r>
          </a:p>
          <a:p>
            <a:pPr lvl="1"/>
            <a:r>
              <a:rPr lang="en-US" dirty="0"/>
              <a:t>clinicaltrials.gov </a:t>
            </a:r>
          </a:p>
          <a:p>
            <a:r>
              <a:rPr lang="en-US" dirty="0"/>
              <a:t>Date of search : 12</a:t>
            </a:r>
            <a:r>
              <a:rPr lang="en-US" baseline="30000" dirty="0"/>
              <a:t>th</a:t>
            </a:r>
            <a:r>
              <a:rPr lang="en-US" dirty="0"/>
              <a:t> April 2021 </a:t>
            </a:r>
          </a:p>
          <a:p>
            <a:r>
              <a:rPr lang="en-US" dirty="0"/>
              <a:t>No language or date restrictions</a:t>
            </a:r>
          </a:p>
          <a:p>
            <a:r>
              <a:rPr lang="en-US" dirty="0"/>
              <a:t>Search results screened in duplicate</a:t>
            </a:r>
          </a:p>
          <a:p>
            <a:r>
              <a:rPr lang="en-US" dirty="0"/>
              <a:t>Data from selected studies extracted in duplicate</a:t>
            </a:r>
          </a:p>
          <a:p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2057400" y="6477000"/>
            <a:ext cx="7086600" cy="381000"/>
          </a:xfrm>
          <a:solidFill>
            <a:srgbClr val="6E638B"/>
          </a:solidFill>
        </p:spPr>
        <p:txBody>
          <a:bodyPr/>
          <a:lstStyle/>
          <a:p>
            <a:r>
              <a:rPr lang="en-GB" dirty="0" smtClean="0"/>
              <a:t>Patient-reported </a:t>
            </a:r>
            <a:r>
              <a:rPr lang="en-GB" dirty="0"/>
              <a:t>outcome measures in </a:t>
            </a:r>
            <a:r>
              <a:rPr lang="en-GB" dirty="0" err="1"/>
              <a:t>Takayasu</a:t>
            </a:r>
            <a:r>
              <a:rPr lang="en-GB" dirty="0"/>
              <a:t> arteritis – a systematic review and meta-analysis </a:t>
            </a:r>
          </a:p>
          <a:p>
            <a:r>
              <a:rPr lang="en-GB" dirty="0" err="1" smtClean="0"/>
              <a:t>Misra</a:t>
            </a:r>
            <a:r>
              <a:rPr lang="en-GB" dirty="0" smtClean="0"/>
              <a:t> </a:t>
            </a:r>
            <a:r>
              <a:rPr lang="en-GB" dirty="0"/>
              <a:t>D. P. et al. </a:t>
            </a:r>
            <a:r>
              <a:rPr lang="en-GB" dirty="0" smtClean="0"/>
              <a:t>Rheumatol </a:t>
            </a:r>
            <a:r>
              <a:rPr lang="en-GB" dirty="0" err="1"/>
              <a:t>Ther</a:t>
            </a:r>
            <a:r>
              <a:rPr lang="en-GB" dirty="0"/>
              <a:t>. 2021. </a:t>
            </a:r>
          </a:p>
        </p:txBody>
      </p:sp>
    </p:spTree>
    <p:extLst>
      <p:ext uri="{BB962C8B-B14F-4D97-AF65-F5344CB8AC3E}">
        <p14:creationId xmlns:p14="http://schemas.microsoft.com/office/powerpoint/2010/main" val="2772345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 summarizing the characteristics of included studies generated. </a:t>
            </a:r>
          </a:p>
          <a:p>
            <a:r>
              <a:rPr lang="en-US" dirty="0"/>
              <a:t>Quality assessment of individual studies undertaken</a:t>
            </a:r>
          </a:p>
          <a:p>
            <a:pPr lvl="1"/>
            <a:r>
              <a:rPr lang="en-US" dirty="0"/>
              <a:t>Cochrane Risk of Bias 2 tool for RCTs</a:t>
            </a:r>
          </a:p>
          <a:p>
            <a:pPr lvl="1"/>
            <a:r>
              <a:rPr lang="en-US" dirty="0"/>
              <a:t>Newcastle-Ottawa scale for cohort studies </a:t>
            </a:r>
          </a:p>
          <a:p>
            <a:pPr lvl="1"/>
            <a:r>
              <a:rPr lang="en-US" dirty="0"/>
              <a:t>Joanna Briggs Institute checklist for cross-sectional studies</a:t>
            </a:r>
          </a:p>
          <a:p>
            <a:r>
              <a:rPr lang="en-US" dirty="0"/>
              <a:t>Meta-analysis performed where appropriate using STATA 16.1 I/C</a:t>
            </a:r>
          </a:p>
          <a:p>
            <a:pPr lvl="1"/>
            <a:r>
              <a:rPr lang="en-US" dirty="0"/>
              <a:t>PROMs pooled across patients with TAK using restricted maximum likelihood model </a:t>
            </a:r>
          </a:p>
          <a:p>
            <a:pPr lvl="1"/>
            <a:r>
              <a:rPr lang="en-US" dirty="0"/>
              <a:t>Differences between TAK and healthy controls/ before-after comparisons pooled by standardized mean differences using Hedges’ g</a:t>
            </a:r>
          </a:p>
          <a:p>
            <a:pPr lvl="1"/>
            <a:r>
              <a:rPr lang="en-US" dirty="0"/>
              <a:t>Random effects model used </a:t>
            </a:r>
            <a:r>
              <a:rPr lang="en-US" i="1" dirty="0"/>
              <a:t>a priori </a:t>
            </a:r>
          </a:p>
          <a:p>
            <a:pPr lvl="1"/>
            <a:r>
              <a:rPr lang="en-US" dirty="0"/>
              <a:t>Statistical heterogeneity assessed using I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Studies not amenable to meta-analysis reported descriptively</a:t>
            </a:r>
          </a:p>
          <a:p>
            <a:r>
              <a:rPr lang="en-US" dirty="0"/>
              <a:t>Certainty of evidence for pooled outcomes across studies assessed using GRADE. </a:t>
            </a:r>
          </a:p>
          <a:p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2057400" y="6477000"/>
            <a:ext cx="7086600" cy="381000"/>
          </a:xfrm>
          <a:solidFill>
            <a:srgbClr val="6E638B"/>
          </a:solidFill>
        </p:spPr>
        <p:txBody>
          <a:bodyPr/>
          <a:lstStyle/>
          <a:p>
            <a:r>
              <a:rPr lang="en-GB" dirty="0" smtClean="0"/>
              <a:t>Patient-reported </a:t>
            </a:r>
            <a:r>
              <a:rPr lang="en-GB" dirty="0"/>
              <a:t>outcome measures in </a:t>
            </a:r>
            <a:r>
              <a:rPr lang="en-GB" dirty="0" err="1"/>
              <a:t>Takayasu</a:t>
            </a:r>
            <a:r>
              <a:rPr lang="en-GB" dirty="0"/>
              <a:t> arteritis – a systematic review and meta-analysis </a:t>
            </a:r>
          </a:p>
          <a:p>
            <a:r>
              <a:rPr lang="en-GB" dirty="0" err="1" smtClean="0"/>
              <a:t>Misra</a:t>
            </a:r>
            <a:r>
              <a:rPr lang="en-GB" dirty="0" smtClean="0"/>
              <a:t> </a:t>
            </a:r>
            <a:r>
              <a:rPr lang="en-GB" dirty="0"/>
              <a:t>D. P. et al. </a:t>
            </a:r>
            <a:r>
              <a:rPr lang="en-GB" dirty="0" smtClean="0"/>
              <a:t>Rheumatol </a:t>
            </a:r>
            <a:r>
              <a:rPr lang="en-GB" dirty="0" err="1"/>
              <a:t>Ther</a:t>
            </a:r>
            <a:r>
              <a:rPr lang="en-GB" dirty="0"/>
              <a:t>. 2021. </a:t>
            </a:r>
          </a:p>
        </p:txBody>
      </p:sp>
    </p:spTree>
    <p:extLst>
      <p:ext uri="{BB962C8B-B14F-4D97-AF65-F5344CB8AC3E}">
        <p14:creationId xmlns:p14="http://schemas.microsoft.com/office/powerpoint/2010/main" val="1453446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8E84A8"/>
                </a:solidFill>
              </a:rPr>
              <a:t>Results – Study Selection</a:t>
            </a:r>
            <a:endParaRPr lang="en-GB" b="1" dirty="0">
              <a:solidFill>
                <a:srgbClr val="8E84A8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2D878DD8-312F-2144-A275-34A6EC994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969"/>
          <a:stretch/>
        </p:blipFill>
        <p:spPr>
          <a:xfrm>
            <a:off x="685800" y="1605723"/>
            <a:ext cx="7415028" cy="4507901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057400" y="6477000"/>
            <a:ext cx="7086600" cy="381000"/>
          </a:xfrm>
          <a:prstGeom prst="rect">
            <a:avLst/>
          </a:prstGeom>
          <a:solidFill>
            <a:srgbClr val="6E638B"/>
          </a:solidFill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100" kern="1200" baseline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Patient-reported outcome measures in Takayasu arteritis – a systematic review and meta-analysis </a:t>
            </a:r>
          </a:p>
          <a:p>
            <a:r>
              <a:rPr lang="en-GB" smtClean="0"/>
              <a:t>Misra D. P. et al. Rheumatol Ther. 2021.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80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8E84A8"/>
                </a:solidFill>
              </a:rPr>
              <a:t>Results - Geographical </a:t>
            </a:r>
            <a:r>
              <a:rPr lang="en-GB" b="1" dirty="0" smtClean="0">
                <a:solidFill>
                  <a:srgbClr val="8E84A8"/>
                </a:solidFill>
              </a:rPr>
              <a:t>Distribution </a:t>
            </a:r>
            <a:r>
              <a:rPr lang="en-GB" b="1" dirty="0">
                <a:solidFill>
                  <a:srgbClr val="8E84A8"/>
                </a:solidFill>
              </a:rPr>
              <a:t>of </a:t>
            </a:r>
            <a:r>
              <a:rPr lang="en-GB" b="1" dirty="0" smtClean="0">
                <a:solidFill>
                  <a:srgbClr val="8E84A8"/>
                </a:solidFill>
              </a:rPr>
              <a:t>Studies</a:t>
            </a:r>
          </a:p>
          <a:p>
            <a:pPr marL="0" indent="0">
              <a:buNone/>
            </a:pPr>
            <a:endParaRPr lang="en-GB" b="1" dirty="0">
              <a:solidFill>
                <a:srgbClr val="8E84A8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F66138B-4EC5-8549-91DC-7DBE3D5B8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47800"/>
            <a:ext cx="6436946" cy="4480842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057400" y="6477000"/>
            <a:ext cx="7086600" cy="381000"/>
          </a:xfrm>
          <a:prstGeom prst="rect">
            <a:avLst/>
          </a:prstGeom>
          <a:solidFill>
            <a:srgbClr val="6E638B"/>
          </a:solidFill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100" kern="1200" baseline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Patient-reported outcome measures in Takayasu arteritis – a systematic review and meta-analysis </a:t>
            </a:r>
          </a:p>
          <a:p>
            <a:r>
              <a:rPr lang="en-GB" smtClean="0"/>
              <a:t>Misra D. P. et al. Rheumatol Ther. 2021.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71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E4539C3F-B078-534C-9A95-898639451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02" t="10900" r="8102" b="14456"/>
          <a:stretch/>
        </p:blipFill>
        <p:spPr>
          <a:xfrm>
            <a:off x="472989" y="990600"/>
            <a:ext cx="8198021" cy="5135563"/>
          </a:xfr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057400" y="6477000"/>
            <a:ext cx="7086600" cy="381000"/>
          </a:xfrm>
          <a:prstGeom prst="rect">
            <a:avLst/>
          </a:prstGeom>
          <a:solidFill>
            <a:srgbClr val="6E638B"/>
          </a:solidFill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100" kern="1200" baseline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Patient-reported outcome measures in Takayasu arteritis – a systematic review and meta-analysis </a:t>
            </a:r>
          </a:p>
          <a:p>
            <a:r>
              <a:rPr lang="en-GB" smtClean="0"/>
              <a:t>Misra D. P. et al. Rheumatol Ther. 2021.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067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8E84A8"/>
                </a:solidFill>
              </a:rPr>
              <a:t>Critical appraisal of studies and </a:t>
            </a:r>
            <a:r>
              <a:rPr lang="en-GB" b="1" dirty="0" smtClean="0">
                <a:solidFill>
                  <a:srgbClr val="8E84A8"/>
                </a:solidFill>
              </a:rPr>
              <a:t>evidence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included studies were of moderate to high quality. </a:t>
            </a:r>
          </a:p>
          <a:p>
            <a:r>
              <a:rPr lang="en-US" dirty="0"/>
              <a:t>Certainty of evidence for individual outcomes was low to very low. </a:t>
            </a:r>
            <a:endParaRPr lang="en-IN" dirty="0"/>
          </a:p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57400" y="6477000"/>
            <a:ext cx="7086600" cy="381000"/>
          </a:xfrm>
          <a:prstGeom prst="rect">
            <a:avLst/>
          </a:prstGeom>
          <a:solidFill>
            <a:srgbClr val="6E638B"/>
          </a:solidFill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100" kern="1200" baseline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Patient-reported outcome measures in Takayasu arteritis – a systematic review and meta-analysis </a:t>
            </a:r>
          </a:p>
          <a:p>
            <a:r>
              <a:rPr lang="en-GB" smtClean="0"/>
              <a:t>Misra D. P. et al. Rheumatol Ther. 2021.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6919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753</Words>
  <Application>Microsoft Office PowerPoint</Application>
  <PresentationFormat>On-screen Show (4:3)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Trebuchet MS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Springer-SBM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hayw01</dc:creator>
  <cp:lastModifiedBy>Sumeyye Soydemir</cp:lastModifiedBy>
  <cp:revision>74</cp:revision>
  <dcterms:created xsi:type="dcterms:W3CDTF">2010-11-02T11:52:55Z</dcterms:created>
  <dcterms:modified xsi:type="dcterms:W3CDTF">2021-07-28T17:06:57Z</dcterms:modified>
</cp:coreProperties>
</file>