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9010"/>
    <a:srgbClr val="F7A000"/>
    <a:srgbClr val="E1AC55"/>
    <a:srgbClr val="F9AE27"/>
    <a:srgbClr val="0072AE"/>
    <a:srgbClr val="2687BC"/>
    <a:srgbClr val="266EA7"/>
    <a:srgbClr val="005497"/>
    <a:srgbClr val="1F1964"/>
    <a:srgbClr val="403B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4628" autoAdjust="0"/>
  </p:normalViewPr>
  <p:slideViewPr>
    <p:cSldViewPr>
      <p:cViewPr varScale="1">
        <p:scale>
          <a:sx n="83" d="100"/>
          <a:sy n="83" d="100"/>
        </p:scale>
        <p:origin x="1598"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DB9010"/>
              </a:buClr>
              <a:defRPr/>
            </a:lvl1pPr>
            <a:lvl2pPr>
              <a:buClr>
                <a:srgbClr val="DB9010"/>
              </a:buClr>
              <a:defRPr/>
            </a:lvl2pPr>
            <a:lvl3pPr>
              <a:buClr>
                <a:srgbClr val="DB9010"/>
              </a:buClr>
              <a:defRPr/>
            </a:lvl3pPr>
            <a:lvl4pPr>
              <a:buClr>
                <a:srgbClr val="DB9010"/>
              </a:buClr>
              <a:defRPr/>
            </a:lvl4pPr>
            <a:lvl5pPr>
              <a:buClr>
                <a:srgbClr val="DB901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[Surname Initial], et al. </a:t>
            </a:r>
            <a:r>
              <a:rPr lang="en-US" dirty="0" err="1" smtClean="0"/>
              <a:t>PharmacoEconomics</a:t>
            </a:r>
            <a:r>
              <a:rPr lang="en-US" dirty="0" smtClean="0"/>
              <a:t> Open. [YEAR]. [INSERT DOI]</a:t>
            </a:r>
            <a:endParaRPr lang="en-US" dirty="0"/>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DB9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19" name="Group 18"/>
          <p:cNvGrpSpPr/>
          <p:nvPr userDrawn="1"/>
        </p:nvGrpSpPr>
        <p:grpSpPr>
          <a:xfrm>
            <a:off x="0" y="-7905"/>
            <a:ext cx="9144000" cy="771525"/>
            <a:chOff x="0" y="-7905"/>
            <a:chExt cx="9144000" cy="771525"/>
          </a:xfrm>
        </p:grpSpPr>
        <p:grpSp>
          <p:nvGrpSpPr>
            <p:cNvPr id="2" name="Group 1"/>
            <p:cNvGrpSpPr/>
            <p:nvPr userDrawn="1"/>
          </p:nvGrpSpPr>
          <p:grpSpPr>
            <a:xfrm>
              <a:off x="0" y="-7905"/>
              <a:ext cx="9144000" cy="771525"/>
              <a:chOff x="0" y="0"/>
              <a:chExt cx="9144000" cy="771525"/>
            </a:xfrm>
          </p:grpSpPr>
          <p:sp>
            <p:nvSpPr>
              <p:cNvPr id="3" name="Rectangle 2"/>
              <p:cNvSpPr/>
              <p:nvPr userDrawn="1"/>
            </p:nvSpPr>
            <p:spPr>
              <a:xfrm>
                <a:off x="0" y="0"/>
                <a:ext cx="9144000" cy="771525"/>
              </a:xfrm>
              <a:prstGeom prst="rect">
                <a:avLst/>
              </a:prstGeom>
              <a:solidFill>
                <a:srgbClr val="DB9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userDrawn="1"/>
            </p:nvGrpSpPr>
            <p:grpSpPr>
              <a:xfrm>
                <a:off x="7696200" y="82306"/>
                <a:ext cx="1447800" cy="600164"/>
                <a:chOff x="7696200" y="52920"/>
                <a:chExt cx="1447800" cy="697407"/>
              </a:xfrm>
              <a:effectLst>
                <a:outerShdw blurRad="50800" dist="38100" dir="5400000" algn="ctr" rotWithShape="0">
                  <a:schemeClr val="tx1">
                    <a:alpha val="40000"/>
                  </a:schemeClr>
                </a:outerShdw>
              </a:effectLst>
            </p:grpSpPr>
            <p:sp>
              <p:nvSpPr>
                <p:cNvPr id="9" name="Rectangle 8"/>
                <p:cNvSpPr/>
                <p:nvPr/>
              </p:nvSpPr>
              <p:spPr>
                <a:xfrm>
                  <a:off x="7696200" y="116775"/>
                  <a:ext cx="1447800" cy="620967"/>
                </a:xfrm>
                <a:prstGeom prst="rect">
                  <a:avLst/>
                </a:prstGeom>
                <a:solidFill>
                  <a:srgbClr val="E1AC55"/>
                </a:solidFill>
                <a:ln>
                  <a:solidFill>
                    <a:srgbClr val="E1AC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775455" y="52920"/>
                  <a:ext cx="1289289" cy="697407"/>
                </a:xfrm>
                <a:prstGeom prst="rect">
                  <a:avLst/>
                </a:prstGeom>
                <a:noFill/>
                <a:effectLst/>
              </p:spPr>
              <p:txBody>
                <a:bodyPr wrap="square" rtlCol="0">
                  <a:spAutoFit/>
                </a:bodyPr>
                <a:lstStyle/>
                <a:p>
                  <a:pPr algn="ctr"/>
                  <a:r>
                    <a:rPr lang="en-GB" sz="1100" b="0" dirty="0" smtClean="0">
                      <a:solidFill>
                        <a:schemeClr val="bg1"/>
                      </a:solidFill>
                      <a:latin typeface="Trebuchet MS" panose="020B0603020202020204" pitchFamily="34" charset="0"/>
                    </a:rPr>
                    <a:t>PEER-REVIEWED</a:t>
                  </a:r>
                </a:p>
                <a:p>
                  <a:pPr algn="ctr"/>
                  <a:r>
                    <a:rPr lang="en-GB" sz="1100" b="0" dirty="0" smtClean="0">
                      <a:solidFill>
                        <a:schemeClr val="bg1"/>
                      </a:solidFill>
                      <a:latin typeface="Trebuchet MS" panose="020B0603020202020204" pitchFamily="34" charset="0"/>
                    </a:rPr>
                    <a:t>PLAIN</a:t>
                  </a:r>
                  <a:r>
                    <a:rPr lang="en-GB" sz="1100" b="0" baseline="0" dirty="0" smtClean="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grpSp>
        <p:grpSp>
          <p:nvGrpSpPr>
            <p:cNvPr id="17" name="Group 16"/>
            <p:cNvGrpSpPr/>
            <p:nvPr userDrawn="1"/>
          </p:nvGrpSpPr>
          <p:grpSpPr>
            <a:xfrm>
              <a:off x="228600" y="105875"/>
              <a:ext cx="4494143" cy="579782"/>
              <a:chOff x="990600" y="1577009"/>
              <a:chExt cx="4494143" cy="579782"/>
            </a:xfrm>
          </p:grpSpPr>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l="8236" t="7072" r="6497" b="82927"/>
              <a:stretch/>
            </p:blipFill>
            <p:spPr>
              <a:xfrm>
                <a:off x="990600" y="1577009"/>
                <a:ext cx="3478697" cy="546652"/>
              </a:xfrm>
              <a:prstGeom prst="rect">
                <a:avLst/>
              </a:prstGeom>
            </p:spPr>
          </p:pic>
          <p:pic>
            <p:nvPicPr>
              <p:cNvPr id="18" name="Picture 17"/>
              <p:cNvPicPr>
                <a:picLocks noChangeAspect="1"/>
              </p:cNvPicPr>
              <p:nvPr userDrawn="1"/>
            </p:nvPicPr>
            <p:blipFill rotWithShape="1">
              <a:blip r:embed="rId3" cstate="print">
                <a:extLst>
                  <a:ext uri="{28A0092B-C50C-407E-A947-70E740481C1C}">
                    <a14:useLocalDpi xmlns:a14="http://schemas.microsoft.com/office/drawing/2010/main" val="0"/>
                  </a:ext>
                </a:extLst>
              </a:blip>
              <a:srcRect l="8236" t="17073" r="66346" b="72926"/>
              <a:stretch/>
            </p:blipFill>
            <p:spPr>
              <a:xfrm>
                <a:off x="4447762" y="1610139"/>
                <a:ext cx="1036981" cy="546652"/>
              </a:xfrm>
              <a:prstGeom prst="rect">
                <a:avLst/>
              </a:prstGeom>
            </p:spPr>
          </p:pic>
        </p:grpSp>
      </p:gr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7964269" cy="4495800"/>
          </a:xfrm>
        </p:spPr>
        <p:txBody>
          <a:bodyPr/>
          <a:lstStyle/>
          <a:p>
            <a:pPr marL="0" indent="0">
              <a:buNone/>
            </a:pPr>
            <a:r>
              <a:rPr lang="en-US" sz="1600" b="1" dirty="0"/>
              <a:t>What is the Context?</a:t>
            </a:r>
            <a:endParaRPr lang="en-NZ" sz="1600" b="1" dirty="0"/>
          </a:p>
          <a:p>
            <a:pPr marL="0" indent="0">
              <a:buNone/>
            </a:pPr>
            <a:r>
              <a:rPr lang="en-US" sz="1600" dirty="0"/>
              <a:t>Adult vaccination rates in the US are generally low and fall short of public health goals. Based on previous studies, there are large interstate variations in adult vaccination rates and individual characteristics have an impact on vaccination coverage.</a:t>
            </a:r>
            <a:endParaRPr lang="en-NZ" sz="1600" dirty="0"/>
          </a:p>
          <a:p>
            <a:pPr marL="0" indent="0">
              <a:buNone/>
            </a:pPr>
            <a:r>
              <a:rPr lang="en-US" sz="1600" b="1" dirty="0"/>
              <a:t>What is New?</a:t>
            </a:r>
            <a:endParaRPr lang="en-NZ" sz="1600" b="1" dirty="0"/>
          </a:p>
          <a:p>
            <a:pPr marL="0" indent="0">
              <a:buNone/>
            </a:pPr>
            <a:r>
              <a:rPr lang="en-US" sz="1600" dirty="0"/>
              <a:t>We used modeling to evaluate the effects of both individual- and state-level factors on adult vaccination coverage. Health insurance coverage, the authority of pharmacists to vaccinate, existence of vaccination exemptions, and Immunization Information Systems adult participation rates had a positive impact on vaccination coverage, although the impact varied by vaccine.</a:t>
            </a:r>
            <a:endParaRPr lang="en-NZ" sz="1600" dirty="0"/>
          </a:p>
          <a:p>
            <a:pPr marL="0" indent="0">
              <a:buNone/>
            </a:pPr>
            <a:r>
              <a:rPr lang="en-US" sz="1600" b="1" dirty="0"/>
              <a:t>What is the Impact?</a:t>
            </a:r>
            <a:endParaRPr lang="en-NZ" sz="1600" b="1" dirty="0"/>
          </a:p>
          <a:p>
            <a:pPr marL="0" indent="0">
              <a:buNone/>
            </a:pPr>
            <a:r>
              <a:rPr lang="en-US" sz="1600" dirty="0"/>
              <a:t>These results provide policy decision-makers both at the state and federal levels with information to consider when expanding vaccination programs or preventive care efforts. However, additional data are needed to further explain the variation between states.</a:t>
            </a:r>
            <a:endParaRPr lang="en-NZ" sz="1600" dirty="0"/>
          </a:p>
        </p:txBody>
      </p:sp>
      <p:pic>
        <p:nvPicPr>
          <p:cNvPr id="5" name="Picture 4" descr="C:\Users\half01\Desktop\open_access_icon.png"/>
          <p:cNvPicPr>
            <a:picLocks noChangeAspect="1" noChangeArrowheads="1"/>
          </p:cNvPicPr>
          <p:nvPr/>
        </p:nvPicPr>
        <p:blipFill>
          <a:blip r:embed="rId2" cstate="print"/>
          <a:srcRect/>
          <a:stretch>
            <a:fillRect/>
          </a:stretch>
        </p:blipFill>
        <p:spPr bwMode="auto">
          <a:xfrm>
            <a:off x="6481504" y="194779"/>
            <a:ext cx="1030316" cy="366962"/>
          </a:xfrm>
          <a:prstGeom prst="rect">
            <a:avLst/>
          </a:prstGeom>
          <a:noFill/>
        </p:spPr>
      </p:pic>
      <p:sp>
        <p:nvSpPr>
          <p:cNvPr id="7" name="Rectangle 3"/>
          <p:cNvSpPr>
            <a:spLocks noChangeArrowheads="1"/>
          </p:cNvSpPr>
          <p:nvPr/>
        </p:nvSpPr>
        <p:spPr bwMode="auto">
          <a:xfrm>
            <a:off x="228600" y="6011929"/>
            <a:ext cx="8686800" cy="430887"/>
          </a:xfrm>
          <a:prstGeom prst="rect">
            <a:avLst/>
          </a:prstGeom>
          <a:noFill/>
          <a:ln w="9525">
            <a:noFill/>
            <a:miter lim="800000"/>
            <a:headEnd/>
            <a:tailEnd/>
          </a:ln>
        </p:spPr>
        <p:txBody>
          <a:bodyPr wrap="square" anchor="b" anchorCtr="0">
            <a:spAutoFit/>
          </a:bodyPr>
          <a:lstStyle/>
          <a:p>
            <a:r>
              <a:rPr lang="en-GB" sz="1100" dirty="0"/>
              <a:t>This </a:t>
            </a:r>
            <a:r>
              <a:rPr lang="en-GB" sz="1100" dirty="0" smtClean="0"/>
              <a:t>plain language summary </a:t>
            </a:r>
            <a:r>
              <a:rPr lang="en-GB" sz="1100" dirty="0"/>
              <a:t>represents the opinions of the </a:t>
            </a:r>
            <a:r>
              <a:rPr lang="en-GB" sz="1100" dirty="0" smtClean="0"/>
              <a:t>authors. </a:t>
            </a:r>
            <a:r>
              <a:rPr lang="en-GB" sz="1100" dirty="0"/>
              <a:t>For a full list of declarations, including funding and author disclosure statements, please see the full text online. © The authors, CC-BY-NC </a:t>
            </a:r>
            <a:r>
              <a:rPr lang="en-GB" sz="1100" dirty="0" smtClean="0"/>
              <a:t>2021. </a:t>
            </a:r>
            <a:endParaRPr lang="en-GB" sz="1100" dirty="0"/>
          </a:p>
        </p:txBody>
      </p:sp>
      <p:sp>
        <p:nvSpPr>
          <p:cNvPr id="3" name="Subtitle 2"/>
          <p:cNvSpPr>
            <a:spLocks noGrp="1"/>
          </p:cNvSpPr>
          <p:nvPr>
            <p:ph type="subTitle" idx="10"/>
          </p:nvPr>
        </p:nvSpPr>
        <p:spPr>
          <a:xfrm>
            <a:off x="1981200" y="6442816"/>
            <a:ext cx="7104530" cy="442079"/>
          </a:xfrm>
        </p:spPr>
        <p:txBody>
          <a:bodyPr/>
          <a:lstStyle/>
          <a:p>
            <a:r>
              <a:rPr lang="en-US" dirty="0"/>
              <a:t>State-level variations and factors associated with adult vaccination coverage: a multilevel modeling approach</a:t>
            </a:r>
            <a:endParaRPr lang="en-NZ" dirty="0"/>
          </a:p>
          <a:p>
            <a:r>
              <a:rPr lang="en-US" dirty="0" err="1" smtClean="0"/>
              <a:t>Garbinsky</a:t>
            </a:r>
            <a:r>
              <a:rPr lang="en-GB" dirty="0" smtClean="0"/>
              <a:t>, D. </a:t>
            </a:r>
            <a:r>
              <a:rPr lang="en-GB" dirty="0"/>
              <a:t>et </a:t>
            </a:r>
            <a:r>
              <a:rPr lang="en-GB" dirty="0" smtClean="0"/>
              <a:t>al. PharmacoEconomics Open. 2021. </a:t>
            </a:r>
            <a:r>
              <a:rPr lang="de-DE"/>
              <a:t>10.1007/s41669-021-00262-x</a:t>
            </a:r>
            <a:endParaRPr lang="en-GB" dirty="0"/>
          </a:p>
        </p:txBody>
      </p:sp>
      <p:sp>
        <p:nvSpPr>
          <p:cNvPr id="4" name="AutoShape 4" descr="https://files.slack.com/files-pri/T0LUA5MK4-FUN7NB8MU/biodrug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s://files.slack.com/files-pri/T0LUA5MK4-FUN7NB8MU/biodrug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216</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Slide Master</vt:lpstr>
      <vt:lpstr>PowerPoint Presentation</vt:lpstr>
    </vt:vector>
  </TitlesOfParts>
  <Company>Springer-SBM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hayw01</dc:creator>
  <cp:lastModifiedBy>Timothy Wrightson</cp:lastModifiedBy>
  <cp:revision>127</cp:revision>
  <dcterms:created xsi:type="dcterms:W3CDTF">2010-11-02T11:52:55Z</dcterms:created>
  <dcterms:modified xsi:type="dcterms:W3CDTF">2021-03-28T23:12:31Z</dcterms:modified>
</cp:coreProperties>
</file>