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24"/>
    <a:srgbClr val="267F4C"/>
    <a:srgbClr val="006F22"/>
    <a:srgbClr val="D7EFD5"/>
    <a:srgbClr val="F07200"/>
    <a:srgbClr val="FFE5CE"/>
    <a:srgbClr val="F0720A"/>
    <a:srgbClr val="00682D"/>
    <a:srgbClr val="EC008C"/>
    <a:srgbClr val="D81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28" autoAdjust="0"/>
  </p:normalViewPr>
  <p:slideViewPr>
    <p:cSldViewPr>
      <p:cViewPr varScale="1">
        <p:scale>
          <a:sx n="163" d="100"/>
          <a:sy n="163" d="100"/>
        </p:scale>
        <p:origin x="92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13" name="Content Placeholder 2"/>
          <p:cNvSpPr>
            <a:spLocks noGrp="1"/>
          </p:cNvSpPr>
          <p:nvPr>
            <p:ph idx="1"/>
          </p:nvPr>
        </p:nvSpPr>
        <p:spPr>
          <a:xfrm>
            <a:off x="228600" y="990600"/>
            <a:ext cx="8686800" cy="5135563"/>
          </a:xfrm>
          <a:prstGeom prst="rect">
            <a:avLst/>
          </a:prstGeom>
        </p:spPr>
        <p:txBody>
          <a:bodyPr/>
          <a:lstStyle>
            <a:lvl1pPr>
              <a:buClr>
                <a:srgbClr val="006F22"/>
              </a:buClr>
              <a:defRPr/>
            </a:lvl1pPr>
            <a:lvl2pPr>
              <a:buClr>
                <a:srgbClr val="006F22"/>
              </a:buClr>
              <a:defRPr/>
            </a:lvl2pPr>
            <a:lvl3pPr>
              <a:buClr>
                <a:srgbClr val="006F22"/>
              </a:buClr>
              <a:defRPr/>
            </a:lvl3pPr>
            <a:lvl4pPr>
              <a:buClr>
                <a:srgbClr val="006F22"/>
              </a:buClr>
              <a:defRPr/>
            </a:lvl4pPr>
            <a:lvl5pPr>
              <a:buClr>
                <a:srgbClr val="006F22"/>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ubtitle 2"/>
          <p:cNvSpPr>
            <a:spLocks noGrp="1"/>
          </p:cNvSpPr>
          <p:nvPr>
            <p:ph type="subTitle" idx="10" hasCustomPrompt="1"/>
          </p:nvPr>
        </p:nvSpPr>
        <p:spPr>
          <a:xfrm>
            <a:off x="1981200" y="6526304"/>
            <a:ext cx="7104530" cy="331695"/>
          </a:xfrm>
          <a:prstGeom prst="rect">
            <a:avLst/>
          </a:prstGeom>
        </p:spPr>
        <p:txBody>
          <a:bodyPr/>
          <a:lstStyle>
            <a:lvl1pPr marL="0" indent="0" algn="r">
              <a:buNone/>
              <a:defRPr sz="1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[Surname Initial], et al. </a:t>
            </a:r>
            <a:r>
              <a:rPr lang="en-US" dirty="0" err="1" smtClean="0"/>
              <a:t>Adv</a:t>
            </a:r>
            <a:r>
              <a:rPr lang="en-US" dirty="0" smtClean="0"/>
              <a:t> </a:t>
            </a:r>
            <a:r>
              <a:rPr lang="en-US" dirty="0" err="1" smtClean="0"/>
              <a:t>Ther</a:t>
            </a:r>
            <a:r>
              <a:rPr lang="en-US" dirty="0" smtClean="0"/>
              <a:t>. [YEAR]. [INSERT DOI]</a:t>
            </a:r>
            <a:endParaRPr lang="en-US" dirty="0"/>
          </a:p>
        </p:txBody>
      </p:sp>
      <p:pic>
        <p:nvPicPr>
          <p:cNvPr id="7" name="Picture 6" descr="Adis_white.png"/>
          <p:cNvPicPr>
            <a:picLocks noChangeAspect="1"/>
          </p:cNvPicPr>
          <p:nvPr userDrawn="1"/>
        </p:nvPicPr>
        <p:blipFill>
          <a:blip r:embed="rId2" cstate="print"/>
          <a:stretch>
            <a:fillRect/>
          </a:stretch>
        </p:blipFill>
        <p:spPr>
          <a:xfrm>
            <a:off x="152400" y="6574464"/>
            <a:ext cx="653742" cy="182865"/>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477000"/>
            <a:ext cx="9144000" cy="381000"/>
          </a:xfrm>
          <a:prstGeom prst="rect">
            <a:avLst/>
          </a:prstGeom>
          <a:solidFill>
            <a:srgbClr val="006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Rectangle 10"/>
          <p:cNvSpPr/>
          <p:nvPr userDrawn="1"/>
        </p:nvSpPr>
        <p:spPr>
          <a:xfrm>
            <a:off x="0" y="6431280"/>
            <a:ext cx="9144000" cy="45720"/>
          </a:xfrm>
          <a:prstGeom prst="rect">
            <a:avLst/>
          </a:prstGeom>
          <a:solidFill>
            <a:srgbClr val="267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nvGrpSpPr>
          <p:cNvPr id="4" name="Group 3"/>
          <p:cNvGrpSpPr/>
          <p:nvPr userDrawn="1"/>
        </p:nvGrpSpPr>
        <p:grpSpPr>
          <a:xfrm>
            <a:off x="0" y="0"/>
            <a:ext cx="9144000" cy="771525"/>
            <a:chOff x="0" y="0"/>
            <a:chExt cx="9144000" cy="771525"/>
          </a:xfrm>
        </p:grpSpPr>
        <p:sp>
          <p:nvSpPr>
            <p:cNvPr id="3" name="Rectangle 2"/>
            <p:cNvSpPr/>
            <p:nvPr userDrawn="1"/>
          </p:nvSpPr>
          <p:spPr>
            <a:xfrm>
              <a:off x="0" y="0"/>
              <a:ext cx="9144000" cy="771525"/>
            </a:xfrm>
            <a:prstGeom prst="rect">
              <a:avLst/>
            </a:prstGeom>
            <a:solidFill>
              <a:srgbClr val="006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userDrawn="1"/>
          </p:nvPicPr>
          <p:blipFill rotWithShape="1">
            <a:blip r:embed="rId3" cstate="print">
              <a:extLst>
                <a:ext uri="{28A0092B-C50C-407E-A947-70E740481C1C}">
                  <a14:useLocalDpi xmlns:a14="http://schemas.microsoft.com/office/drawing/2010/main" val="0"/>
                </a:ext>
              </a:extLst>
            </a:blip>
            <a:srcRect l="35944" t="16769" b="76302"/>
            <a:stretch/>
          </p:blipFill>
          <p:spPr>
            <a:xfrm>
              <a:off x="0" y="99844"/>
              <a:ext cx="3861250" cy="582626"/>
            </a:xfrm>
            <a:prstGeom prst="rect">
              <a:avLst/>
            </a:prstGeom>
          </p:spPr>
        </p:pic>
      </p:grpSp>
      <p:grpSp>
        <p:nvGrpSpPr>
          <p:cNvPr id="7" name="Group 6"/>
          <p:cNvGrpSpPr/>
          <p:nvPr userDrawn="1"/>
        </p:nvGrpSpPr>
        <p:grpSpPr>
          <a:xfrm>
            <a:off x="7692828" y="82306"/>
            <a:ext cx="1451172" cy="600164"/>
            <a:chOff x="7692828" y="52920"/>
            <a:chExt cx="1451172" cy="697407"/>
          </a:xfrm>
          <a:effectLst>
            <a:outerShdw blurRad="50800" dist="38100" dir="5400000" algn="ctr" rotWithShape="0">
              <a:schemeClr val="tx1">
                <a:alpha val="40000"/>
              </a:schemeClr>
            </a:outerShdw>
          </a:effectLst>
        </p:grpSpPr>
        <p:sp>
          <p:nvSpPr>
            <p:cNvPr id="9" name="Rectangle 8"/>
            <p:cNvSpPr/>
            <p:nvPr/>
          </p:nvSpPr>
          <p:spPr>
            <a:xfrm>
              <a:off x="7696200" y="116775"/>
              <a:ext cx="1447800" cy="620967"/>
            </a:xfrm>
            <a:prstGeom prst="rect">
              <a:avLst/>
            </a:prstGeom>
            <a:solidFill>
              <a:srgbClr val="267F4C"/>
            </a:solidFill>
            <a:ln>
              <a:solidFill>
                <a:srgbClr val="267F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7692828" y="52920"/>
              <a:ext cx="1445061" cy="697407"/>
            </a:xfrm>
            <a:prstGeom prst="rect">
              <a:avLst/>
            </a:prstGeom>
            <a:noFill/>
            <a:effectLst/>
          </p:spPr>
          <p:txBody>
            <a:bodyPr wrap="square" rtlCol="0">
              <a:spAutoFit/>
            </a:bodyPr>
            <a:lstStyle/>
            <a:p>
              <a:pPr algn="ctr"/>
              <a:r>
                <a:rPr lang="en-GB" sz="1100" b="0" dirty="0" smtClean="0">
                  <a:solidFill>
                    <a:schemeClr val="bg1"/>
                  </a:solidFill>
                  <a:latin typeface="Trebuchet MS" panose="020B0603020202020204" pitchFamily="34" charset="0"/>
                </a:rPr>
                <a:t>PEER-REVIEWED</a:t>
              </a:r>
            </a:p>
            <a:p>
              <a:pPr algn="ctr"/>
              <a:r>
                <a:rPr lang="en-GB" sz="1100" b="0" dirty="0" smtClean="0">
                  <a:solidFill>
                    <a:schemeClr val="bg1"/>
                  </a:solidFill>
                  <a:latin typeface="Trebuchet MS" panose="020B0603020202020204" pitchFamily="34" charset="0"/>
                </a:rPr>
                <a:t>PLAIN</a:t>
              </a:r>
              <a:r>
                <a:rPr lang="en-GB" sz="1100" b="0" baseline="0" dirty="0" smtClean="0">
                  <a:solidFill>
                    <a:schemeClr val="bg1"/>
                  </a:solidFill>
                  <a:latin typeface="Trebuchet MS" panose="020B0603020202020204" pitchFamily="34" charset="0"/>
                </a:rPr>
                <a:t> LANGUAGE SUMMARY</a:t>
              </a:r>
              <a:endParaRPr lang="en-GB" sz="1100" b="0" dirty="0">
                <a:solidFill>
                  <a:schemeClr val="bg1"/>
                </a:solidFill>
                <a:latin typeface="Trebuchet MS" panose="020B0603020202020204" pitchFamily="34" charset="0"/>
              </a:endParaRPr>
            </a:p>
          </p:txBody>
        </p:sp>
      </p:grpSp>
    </p:spTree>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txStyles>
    <p:titleStyle>
      <a:lvl1pPr algn="r" defTabSz="914400" rtl="0" eaLnBrk="1" latinLnBrk="0" hangingPunct="1">
        <a:spcBef>
          <a:spcPct val="0"/>
        </a:spcBef>
        <a:buNone/>
        <a:defRPr sz="1200" kern="1200">
          <a:solidFill>
            <a:schemeClr val="bg1"/>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92D050"/>
        </a:buClr>
        <a:buFont typeface="Arial" pitchFamily="34" charset="0"/>
        <a:buChar char="•"/>
        <a:defRPr sz="2000" kern="1200">
          <a:solidFill>
            <a:schemeClr val="tx1">
              <a:lumMod val="65000"/>
              <a:lumOff val="35000"/>
            </a:schemeClr>
          </a:solidFill>
          <a:latin typeface="Trebuchet MS" pitchFamily="34" charset="0"/>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1800" kern="1200">
          <a:solidFill>
            <a:schemeClr val="tx1">
              <a:lumMod val="65000"/>
              <a:lumOff val="35000"/>
            </a:schemeClr>
          </a:solidFill>
          <a:latin typeface="Trebuchet MS" pitchFamily="34" charset="0"/>
          <a:ea typeface="+mn-ea"/>
          <a:cs typeface="+mn-cs"/>
        </a:defRPr>
      </a:lvl2pPr>
      <a:lvl3pPr marL="1143000" indent="-228600" algn="l" defTabSz="914400" rtl="0" eaLnBrk="1" latinLnBrk="0" hangingPunct="1">
        <a:spcBef>
          <a:spcPct val="20000"/>
        </a:spcBef>
        <a:buClr>
          <a:srgbClr val="92D050"/>
        </a:buClr>
        <a:buFont typeface="Arial" pitchFamily="34" charset="0"/>
        <a:buChar char="•"/>
        <a:defRPr sz="1600" kern="1200">
          <a:solidFill>
            <a:schemeClr val="tx1">
              <a:lumMod val="65000"/>
              <a:lumOff val="35000"/>
            </a:schemeClr>
          </a:solidFill>
          <a:latin typeface="Trebuchet MS" pitchFamily="34" charset="0"/>
          <a:ea typeface="+mn-ea"/>
          <a:cs typeface="+mn-cs"/>
        </a:defRPr>
      </a:lvl3pPr>
      <a:lvl4pPr marL="1600200" indent="-228600" algn="l" defTabSz="914400" rtl="0" eaLnBrk="1" latinLnBrk="0" hangingPunct="1">
        <a:spcBef>
          <a:spcPct val="20000"/>
        </a:spcBef>
        <a:buClr>
          <a:srgbClr val="92D050"/>
        </a:buClr>
        <a:buFont typeface="Arial" pitchFamily="34" charset="0"/>
        <a:buChar char="–"/>
        <a:defRPr sz="1400" kern="1200">
          <a:solidFill>
            <a:schemeClr val="tx1">
              <a:lumMod val="65000"/>
              <a:lumOff val="35000"/>
            </a:schemeClr>
          </a:solidFill>
          <a:latin typeface="Trebuchet MS" pitchFamily="34" charset="0"/>
          <a:ea typeface="+mn-ea"/>
          <a:cs typeface="+mn-cs"/>
        </a:defRPr>
      </a:lvl4pPr>
      <a:lvl5pPr marL="2057400" indent="-228600" algn="l" defTabSz="914400" rtl="0" eaLnBrk="1" latinLnBrk="0" hangingPunct="1">
        <a:spcBef>
          <a:spcPct val="20000"/>
        </a:spcBef>
        <a:buClr>
          <a:srgbClr val="92D050"/>
        </a:buClr>
        <a:buFont typeface="Arial" pitchFamily="34" charset="0"/>
        <a:buChar char="»"/>
        <a:defRPr sz="1200" kern="1200">
          <a:solidFill>
            <a:schemeClr val="tx1">
              <a:lumMod val="65000"/>
              <a:lumOff val="3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434" y="1828800"/>
            <a:ext cx="2971800" cy="4114800"/>
          </a:xfrm>
          <a:prstGeom prst="roundRect">
            <a:avLst>
              <a:gd name="adj" fmla="val 5706"/>
            </a:avLst>
          </a:prstGeom>
          <a:ln w="28575">
            <a:solidFill>
              <a:srgbClr val="006F24"/>
            </a:solidFill>
          </a:ln>
        </p:spPr>
        <p:txBody>
          <a:bodyPr/>
          <a:lstStyle/>
          <a:p>
            <a:pPr marL="0" indent="0">
              <a:buNone/>
            </a:pPr>
            <a:r>
              <a:rPr lang="en-GB" sz="1400" b="1" dirty="0" smtClean="0">
                <a:solidFill>
                  <a:srgbClr val="006F22"/>
                </a:solidFill>
              </a:rPr>
              <a:t>Key Points</a:t>
            </a:r>
          </a:p>
          <a:p>
            <a:r>
              <a:rPr lang="en-NZ" sz="1300" b="1" dirty="0">
                <a:solidFill>
                  <a:schemeClr val="tx1">
                    <a:lumMod val="75000"/>
                    <a:lumOff val="25000"/>
                  </a:schemeClr>
                </a:solidFill>
              </a:rPr>
              <a:t>An HIV-1 attachment inhibitor is being developed by ViiV Healthcare for the treatment of HIV infection</a:t>
            </a:r>
          </a:p>
          <a:p>
            <a:r>
              <a:rPr lang="en-NZ" sz="1300" b="1" dirty="0">
                <a:solidFill>
                  <a:schemeClr val="tx1">
                    <a:lumMod val="75000"/>
                    <a:lumOff val="25000"/>
                  </a:schemeClr>
                </a:solidFill>
              </a:rPr>
              <a:t>Received its first approval on 2 July 2020 in the USA</a:t>
            </a:r>
          </a:p>
          <a:p>
            <a:r>
              <a:rPr lang="en-NZ" sz="1300" b="1" dirty="0">
                <a:solidFill>
                  <a:schemeClr val="tx1">
                    <a:lumMod val="75000"/>
                    <a:lumOff val="25000"/>
                  </a:schemeClr>
                </a:solidFill>
              </a:rPr>
              <a:t>Approved for use in adults with HIV who have tried multiple HIV medications and whose HIV infection cannot be successfully treated with other therapies because of resistance, intolerance or safety considerations</a:t>
            </a:r>
            <a:endParaRPr lang="en-GB" sz="1300" b="1" dirty="0" smtClean="0">
              <a:solidFill>
                <a:schemeClr val="tx1">
                  <a:lumMod val="75000"/>
                  <a:lumOff val="25000"/>
                </a:schemeClr>
              </a:solidFill>
            </a:endParaRPr>
          </a:p>
        </p:txBody>
      </p:sp>
      <p:sp>
        <p:nvSpPr>
          <p:cNvPr id="7" name="Rectangle 3"/>
          <p:cNvSpPr>
            <a:spLocks noChangeArrowheads="1"/>
          </p:cNvSpPr>
          <p:nvPr/>
        </p:nvSpPr>
        <p:spPr bwMode="auto">
          <a:xfrm>
            <a:off x="228600" y="6011929"/>
            <a:ext cx="8686800" cy="430887"/>
          </a:xfrm>
          <a:prstGeom prst="rect">
            <a:avLst/>
          </a:prstGeom>
          <a:noFill/>
          <a:ln w="9525">
            <a:noFill/>
            <a:miter lim="800000"/>
            <a:headEnd/>
            <a:tailEnd/>
          </a:ln>
        </p:spPr>
        <p:txBody>
          <a:bodyPr wrap="square" anchor="b" anchorCtr="0">
            <a:spAutoFit/>
          </a:bodyPr>
          <a:lstStyle/>
          <a:p>
            <a:r>
              <a:rPr lang="en-GB" sz="1100" dirty="0"/>
              <a:t>This </a:t>
            </a:r>
            <a:r>
              <a:rPr lang="en-GB" sz="1100" dirty="0" smtClean="0"/>
              <a:t>summary </a:t>
            </a:r>
            <a:r>
              <a:rPr lang="en-GB" sz="1100" dirty="0"/>
              <a:t>represents the opinions of the [author/authors]. For a full list of declarations, including funding and author disclosure statements, please see the full text online. © </a:t>
            </a:r>
            <a:r>
              <a:rPr lang="en-GB" sz="1100" dirty="0" smtClean="0"/>
              <a:t>Springer Nature Switzerland AG 2021.</a:t>
            </a:r>
            <a:endParaRPr lang="en-GB" sz="1100" dirty="0"/>
          </a:p>
        </p:txBody>
      </p:sp>
      <p:sp>
        <p:nvSpPr>
          <p:cNvPr id="3" name="Subtitle 2"/>
          <p:cNvSpPr>
            <a:spLocks noGrp="1"/>
          </p:cNvSpPr>
          <p:nvPr>
            <p:ph type="subTitle" idx="10"/>
          </p:nvPr>
        </p:nvSpPr>
        <p:spPr>
          <a:xfrm>
            <a:off x="1981200" y="6442816"/>
            <a:ext cx="7104530" cy="442079"/>
          </a:xfrm>
        </p:spPr>
        <p:txBody>
          <a:bodyPr/>
          <a:lstStyle/>
          <a:p>
            <a:r>
              <a:rPr lang="en-GB" dirty="0" smtClean="0"/>
              <a:t>Fostemsavir: </a:t>
            </a:r>
            <a:r>
              <a:rPr lang="en-GB" dirty="0" smtClean="0"/>
              <a:t>First Approval</a:t>
            </a:r>
          </a:p>
          <a:p>
            <a:r>
              <a:rPr lang="en-GB" dirty="0" smtClean="0"/>
              <a:t>Markham, A. </a:t>
            </a:r>
            <a:r>
              <a:rPr lang="en-GB" dirty="0" smtClean="0"/>
              <a:t>Drugs. 2020. </a:t>
            </a:r>
            <a:r>
              <a:rPr lang="en-GB" dirty="0"/>
              <a:t>https://</a:t>
            </a:r>
            <a:r>
              <a:rPr lang="en-GB" dirty="0"/>
              <a:t>doi.org/10.1007/s40265-020-01386-w</a:t>
            </a:r>
            <a:endParaRPr lang="en-GB" dirty="0"/>
          </a:p>
        </p:txBody>
      </p:sp>
      <p:sp>
        <p:nvSpPr>
          <p:cNvPr id="4" name="Rectangle 3"/>
          <p:cNvSpPr/>
          <p:nvPr/>
        </p:nvSpPr>
        <p:spPr>
          <a:xfrm>
            <a:off x="236434" y="868466"/>
            <a:ext cx="2971800" cy="807934"/>
          </a:xfrm>
          <a:prstGeom prst="rect">
            <a:avLst/>
          </a:prstGeom>
          <a:solidFill>
            <a:srgbClr val="D7EFD5"/>
          </a:solidFill>
          <a:ln>
            <a:solidFill>
              <a:srgbClr val="006F24"/>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smtClean="0">
                <a:solidFill>
                  <a:schemeClr val="tx1">
                    <a:lumMod val="75000"/>
                    <a:lumOff val="25000"/>
                  </a:schemeClr>
                </a:solidFill>
              </a:rPr>
              <a:t>Fostemsavir: </a:t>
            </a:r>
            <a:r>
              <a:rPr lang="en-NZ" sz="2400" b="1" dirty="0" smtClean="0">
                <a:solidFill>
                  <a:schemeClr val="tx1">
                    <a:lumMod val="75000"/>
                    <a:lumOff val="25000"/>
                  </a:schemeClr>
                </a:solidFill>
              </a:rPr>
              <a:t>Adis Evaluation</a:t>
            </a:r>
            <a:endParaRPr lang="en-NZ" sz="2400" b="1" dirty="0">
              <a:solidFill>
                <a:schemeClr val="tx1">
                  <a:lumMod val="75000"/>
                  <a:lumOff val="25000"/>
                </a:schemeClr>
              </a:solidFill>
            </a:endParaRPr>
          </a:p>
        </p:txBody>
      </p:sp>
      <p:sp>
        <p:nvSpPr>
          <p:cNvPr id="8" name="Rounded Rectangle 7"/>
          <p:cNvSpPr/>
          <p:nvPr/>
        </p:nvSpPr>
        <p:spPr>
          <a:xfrm>
            <a:off x="3352800" y="868467"/>
            <a:ext cx="5562600" cy="5075134"/>
          </a:xfrm>
          <a:prstGeom prst="roundRect">
            <a:avLst>
              <a:gd name="adj" fmla="val 3157"/>
            </a:avLst>
          </a:prstGeom>
          <a:ln w="28575">
            <a:solidFill>
              <a:srgbClr val="006F24"/>
            </a:solidFill>
          </a:ln>
        </p:spPr>
        <p:txBody>
          <a:bodyPr wrap="square">
            <a:noAutofit/>
          </a:bodyPr>
          <a:lstStyle/>
          <a:p>
            <a:r>
              <a:rPr lang="en-GB" sz="2000" b="1" dirty="0" smtClean="0">
                <a:solidFill>
                  <a:srgbClr val="006F22"/>
                </a:solidFill>
              </a:rPr>
              <a:t>Summary</a:t>
            </a:r>
            <a:endParaRPr lang="en-GB" sz="2000" b="1" dirty="0">
              <a:solidFill>
                <a:srgbClr val="006F22"/>
              </a:solidFill>
            </a:endParaRPr>
          </a:p>
          <a:p>
            <a:r>
              <a:rPr lang="en-NZ" b="1" dirty="0">
                <a:solidFill>
                  <a:schemeClr val="tx1">
                    <a:lumMod val="75000"/>
                    <a:lumOff val="25000"/>
                  </a:schemeClr>
                </a:solidFill>
              </a:rPr>
              <a:t>Fostemsavir (Rukobia), a prodrug of the HIV-1 attachment inhibitor temsavir, is a first-in-class treatment for HIV infection being developed by ViiV Healthcare. </a:t>
            </a:r>
            <a:endParaRPr lang="en-NZ" b="1" dirty="0" smtClean="0">
              <a:solidFill>
                <a:schemeClr val="tx1">
                  <a:lumMod val="75000"/>
                  <a:lumOff val="25000"/>
                </a:schemeClr>
              </a:solidFill>
            </a:endParaRPr>
          </a:p>
          <a:p>
            <a:endParaRPr lang="en-NZ" b="1" dirty="0">
              <a:solidFill>
                <a:schemeClr val="tx1">
                  <a:lumMod val="75000"/>
                  <a:lumOff val="25000"/>
                </a:schemeClr>
              </a:solidFill>
            </a:endParaRPr>
          </a:p>
          <a:p>
            <a:r>
              <a:rPr lang="en-NZ" b="1" dirty="0" smtClean="0">
                <a:solidFill>
                  <a:schemeClr val="tx1">
                    <a:lumMod val="75000"/>
                    <a:lumOff val="25000"/>
                  </a:schemeClr>
                </a:solidFill>
              </a:rPr>
              <a:t>Based </a:t>
            </a:r>
            <a:r>
              <a:rPr lang="en-NZ" b="1" dirty="0">
                <a:solidFill>
                  <a:schemeClr val="tx1">
                    <a:lumMod val="75000"/>
                    <a:lumOff val="25000"/>
                  </a:schemeClr>
                </a:solidFill>
              </a:rPr>
              <a:t>on the results of the phase III BRIGHTE trial fostemsavir was recently approved in the USA for the treatment of patients with HIV not able to be treated with other therapies. </a:t>
            </a:r>
            <a:endParaRPr lang="en-NZ" b="1" dirty="0" smtClean="0">
              <a:solidFill>
                <a:schemeClr val="tx1">
                  <a:lumMod val="75000"/>
                  <a:lumOff val="25000"/>
                </a:schemeClr>
              </a:solidFill>
            </a:endParaRPr>
          </a:p>
          <a:p>
            <a:endParaRPr lang="en-NZ" b="1" dirty="0" smtClean="0">
              <a:solidFill>
                <a:schemeClr val="tx1">
                  <a:lumMod val="75000"/>
                  <a:lumOff val="25000"/>
                </a:schemeClr>
              </a:solidFill>
            </a:endParaRPr>
          </a:p>
          <a:p>
            <a:r>
              <a:rPr lang="en-NZ" b="1" dirty="0" smtClean="0">
                <a:solidFill>
                  <a:schemeClr val="tx1">
                    <a:lumMod val="75000"/>
                    <a:lumOff val="25000"/>
                  </a:schemeClr>
                </a:solidFill>
              </a:rPr>
              <a:t>This </a:t>
            </a:r>
            <a:r>
              <a:rPr lang="en-NZ" b="1" dirty="0">
                <a:solidFill>
                  <a:schemeClr val="tx1">
                    <a:lumMod val="75000"/>
                    <a:lumOff val="25000"/>
                  </a:schemeClr>
                </a:solidFill>
              </a:rPr>
              <a:t>article summarizes the milestones in the development of fostemsavir leading to this first approval.</a:t>
            </a:r>
            <a:endParaRPr lang="en-GB" b="1" dirty="0" smtClean="0">
              <a:solidFill>
                <a:schemeClr val="tx1">
                  <a:lumMod val="75000"/>
                  <a:lumOff val="25000"/>
                </a:schemeClr>
              </a:solidFill>
            </a:endParaRPr>
          </a:p>
        </p:txBody>
      </p:sp>
      <p:sp>
        <p:nvSpPr>
          <p:cNvPr id="10" name="Rectangle 9"/>
          <p:cNvSpPr/>
          <p:nvPr/>
        </p:nvSpPr>
        <p:spPr>
          <a:xfrm>
            <a:off x="7620000" y="110963"/>
            <a:ext cx="1524000" cy="585924"/>
          </a:xfrm>
          <a:prstGeom prst="rect">
            <a:avLst/>
          </a:prstGeom>
          <a:solidFill>
            <a:srgbClr val="267F4C"/>
          </a:solidFill>
          <a:ln>
            <a:solidFill>
              <a:srgbClr val="267F4C"/>
            </a:solidFill>
          </a:ln>
          <a:effectLst>
            <a:outerShdw blurRad="50800" dist="38100" dir="8100000" algn="t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NZ" sz="1400" dirty="0" smtClean="0"/>
              <a:t>PEER-REVIEWED CONTENT SUMMARY SLIDE</a:t>
            </a:r>
            <a:endParaRPr lang="en-NZ"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 Template.potx" id="{F0E68434-8A0A-42DC-B468-8D23272A9176}" vid="{A3071CBE-F0AA-4113-9BE3-6397C36B1CCA}"/>
    </a:ext>
  </a:extLst>
</a:theme>
</file>

<file path=docProps/app.xml><?xml version="1.0" encoding="utf-8"?>
<Properties xmlns="http://schemas.openxmlformats.org/officeDocument/2006/extended-properties" xmlns:vt="http://schemas.openxmlformats.org/officeDocument/2006/docPropsVTypes">
  <Template>AIR Template</Template>
  <TotalTime>80</TotalTime>
  <Words>198</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Slide Master</vt:lpstr>
      <vt:lpstr>PowerPoint Presentation</vt:lpstr>
    </vt:vector>
  </TitlesOfParts>
  <Company>Springer Nature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Duggan</dc:creator>
  <cp:lastModifiedBy>Sean Duggan</cp:lastModifiedBy>
  <cp:revision>5</cp:revision>
  <dcterms:created xsi:type="dcterms:W3CDTF">2021-03-28T19:33:55Z</dcterms:created>
  <dcterms:modified xsi:type="dcterms:W3CDTF">2021-03-28T21:00:40Z</dcterms:modified>
</cp:coreProperties>
</file>