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2" r:id="rId1"/>
  </p:sldMasterIdLst>
  <p:notesMasterIdLst>
    <p:notesMasterId r:id="rId3"/>
  </p:notesMasterIdLst>
  <p:sldIdLst>
    <p:sldId id="256"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E3152"/>
    <a:srgbClr val="C8506D"/>
    <a:srgbClr val="07539F"/>
    <a:srgbClr val="276EAC"/>
    <a:srgbClr val="DB9010"/>
    <a:srgbClr val="F7A000"/>
    <a:srgbClr val="E1AC55"/>
    <a:srgbClr val="F9AE27"/>
    <a:srgbClr val="0072AE"/>
    <a:srgbClr val="2687B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422" autoAdjust="0"/>
    <p:restoredTop sz="94628" autoAdjust="0"/>
  </p:normalViewPr>
  <p:slideViewPr>
    <p:cSldViewPr>
      <p:cViewPr varScale="1">
        <p:scale>
          <a:sx n="155" d="100"/>
          <a:sy n="155" d="100"/>
        </p:scale>
        <p:origin x="2220" y="14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NZ"/>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97E2950-0882-4F56-9262-A9B542D72DB2}" type="datetimeFigureOut">
              <a:rPr lang="en-NZ" smtClean="0"/>
              <a:t>26/03/2021</a:t>
            </a:fld>
            <a:endParaRPr lang="en-NZ"/>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NZ"/>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NZ"/>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78EEFF1-903F-4008-82C1-71189FC74E4E}" type="slidenum">
              <a:rPr lang="en-NZ" smtClean="0"/>
              <a:t>‹#›</a:t>
            </a:fld>
            <a:endParaRPr lang="en-NZ"/>
          </a:p>
        </p:txBody>
      </p:sp>
    </p:spTree>
    <p:extLst>
      <p:ext uri="{BB962C8B-B14F-4D97-AF65-F5344CB8AC3E}">
        <p14:creationId xmlns:p14="http://schemas.microsoft.com/office/powerpoint/2010/main" val="11264759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dirty="0"/>
          </a:p>
        </p:txBody>
      </p:sp>
      <p:sp>
        <p:nvSpPr>
          <p:cNvPr id="4" name="Slide Number Placeholder 3"/>
          <p:cNvSpPr>
            <a:spLocks noGrp="1"/>
          </p:cNvSpPr>
          <p:nvPr>
            <p:ph type="sldNum" sz="quarter" idx="10"/>
          </p:nvPr>
        </p:nvSpPr>
        <p:spPr/>
        <p:txBody>
          <a:bodyPr/>
          <a:lstStyle/>
          <a:p>
            <a:fld id="{478EEFF1-903F-4008-82C1-71189FC74E4E}" type="slidenum">
              <a:rPr lang="en-NZ" smtClean="0"/>
              <a:t>1</a:t>
            </a:fld>
            <a:endParaRPr lang="en-NZ"/>
          </a:p>
        </p:txBody>
      </p:sp>
    </p:spTree>
    <p:extLst>
      <p:ext uri="{BB962C8B-B14F-4D97-AF65-F5344CB8AC3E}">
        <p14:creationId xmlns:p14="http://schemas.microsoft.com/office/powerpoint/2010/main" val="77318519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Summary Slide">
    <p:spTree>
      <p:nvGrpSpPr>
        <p:cNvPr id="1" name=""/>
        <p:cNvGrpSpPr/>
        <p:nvPr/>
      </p:nvGrpSpPr>
      <p:grpSpPr>
        <a:xfrm>
          <a:off x="0" y="0"/>
          <a:ext cx="0" cy="0"/>
          <a:chOff x="0" y="0"/>
          <a:chExt cx="0" cy="0"/>
        </a:xfrm>
      </p:grpSpPr>
      <p:sp>
        <p:nvSpPr>
          <p:cNvPr id="13" name="Content Placeholder 2"/>
          <p:cNvSpPr>
            <a:spLocks noGrp="1"/>
          </p:cNvSpPr>
          <p:nvPr>
            <p:ph idx="1"/>
          </p:nvPr>
        </p:nvSpPr>
        <p:spPr>
          <a:xfrm>
            <a:off x="228600" y="990600"/>
            <a:ext cx="8686800" cy="5135563"/>
          </a:xfrm>
          <a:prstGeom prst="rect">
            <a:avLst/>
          </a:prstGeom>
        </p:spPr>
        <p:txBody>
          <a:bodyPr/>
          <a:lstStyle>
            <a:lvl1pPr>
              <a:buClr>
                <a:srgbClr val="BE3152"/>
              </a:buClr>
              <a:defRPr/>
            </a:lvl1pPr>
            <a:lvl2pPr>
              <a:buClr>
                <a:srgbClr val="BE3152"/>
              </a:buClr>
              <a:defRPr/>
            </a:lvl2pPr>
            <a:lvl3pPr>
              <a:buClr>
                <a:srgbClr val="BE3152"/>
              </a:buClr>
              <a:defRPr/>
            </a:lvl3pPr>
            <a:lvl4pPr>
              <a:buClr>
                <a:srgbClr val="BE3152"/>
              </a:buClr>
              <a:defRPr/>
            </a:lvl4pPr>
            <a:lvl5pPr>
              <a:buClr>
                <a:srgbClr val="BE3152"/>
              </a:buCl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ubtitle 2"/>
          <p:cNvSpPr>
            <a:spLocks noGrp="1"/>
          </p:cNvSpPr>
          <p:nvPr>
            <p:ph type="subTitle" idx="10" hasCustomPrompt="1"/>
          </p:nvPr>
        </p:nvSpPr>
        <p:spPr>
          <a:xfrm>
            <a:off x="1981200" y="6526304"/>
            <a:ext cx="7104530" cy="331695"/>
          </a:xfrm>
          <a:prstGeom prst="rect">
            <a:avLst/>
          </a:prstGeom>
        </p:spPr>
        <p:txBody>
          <a:bodyPr/>
          <a:lstStyle>
            <a:lvl1pPr marL="0" indent="0" algn="r">
              <a:buNone/>
              <a:defRPr sz="1100" baseline="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[Surname Initial], et al. Patient. [YEAR]. [INSERT DOI]</a:t>
            </a:r>
            <a:endParaRPr lang="en-US" dirty="0"/>
          </a:p>
        </p:txBody>
      </p:sp>
      <p:pic>
        <p:nvPicPr>
          <p:cNvPr id="7" name="Picture 6" descr="Adis_white.png"/>
          <p:cNvPicPr>
            <a:picLocks noChangeAspect="1"/>
          </p:cNvPicPr>
          <p:nvPr userDrawn="1"/>
        </p:nvPicPr>
        <p:blipFill>
          <a:blip r:embed="rId2" cstate="print"/>
          <a:stretch>
            <a:fillRect/>
          </a:stretch>
        </p:blipFill>
        <p:spPr>
          <a:xfrm>
            <a:off x="152400" y="6574464"/>
            <a:ext cx="653742" cy="182865"/>
          </a:xfrm>
          <a:prstGeom prst="rect">
            <a:avLst/>
          </a:prstGeom>
        </p:spPr>
      </p:pic>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tiff"/><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 name="Rectangle 9"/>
          <p:cNvSpPr/>
          <p:nvPr userDrawn="1"/>
        </p:nvSpPr>
        <p:spPr>
          <a:xfrm>
            <a:off x="0" y="6477000"/>
            <a:ext cx="9144000" cy="381000"/>
          </a:xfrm>
          <a:prstGeom prst="rect">
            <a:avLst/>
          </a:prstGeom>
          <a:solidFill>
            <a:srgbClr val="BE315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a:noFill/>
              </a:ln>
            </a:endParaRPr>
          </a:p>
        </p:txBody>
      </p:sp>
      <p:grpSp>
        <p:nvGrpSpPr>
          <p:cNvPr id="23" name="Group 22"/>
          <p:cNvGrpSpPr/>
          <p:nvPr userDrawn="1"/>
        </p:nvGrpSpPr>
        <p:grpSpPr>
          <a:xfrm>
            <a:off x="0" y="-7905"/>
            <a:ext cx="9144000" cy="771525"/>
            <a:chOff x="0" y="-7905"/>
            <a:chExt cx="9144000" cy="771525"/>
          </a:xfrm>
        </p:grpSpPr>
        <p:grpSp>
          <p:nvGrpSpPr>
            <p:cNvPr id="2" name="Group 1"/>
            <p:cNvGrpSpPr/>
            <p:nvPr userDrawn="1"/>
          </p:nvGrpSpPr>
          <p:grpSpPr>
            <a:xfrm>
              <a:off x="0" y="-7905"/>
              <a:ext cx="9144000" cy="771525"/>
              <a:chOff x="0" y="0"/>
              <a:chExt cx="9144000" cy="771525"/>
            </a:xfrm>
          </p:grpSpPr>
          <p:sp>
            <p:nvSpPr>
              <p:cNvPr id="3" name="Rectangle 2"/>
              <p:cNvSpPr/>
              <p:nvPr userDrawn="1"/>
            </p:nvSpPr>
            <p:spPr>
              <a:xfrm>
                <a:off x="0" y="0"/>
                <a:ext cx="9144000" cy="771525"/>
              </a:xfrm>
              <a:prstGeom prst="rect">
                <a:avLst/>
              </a:prstGeom>
              <a:solidFill>
                <a:srgbClr val="BE315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7" name="Group 6"/>
              <p:cNvGrpSpPr/>
              <p:nvPr userDrawn="1"/>
            </p:nvGrpSpPr>
            <p:grpSpPr>
              <a:xfrm>
                <a:off x="7696200" y="82306"/>
                <a:ext cx="1447800" cy="600164"/>
                <a:chOff x="7696200" y="52920"/>
                <a:chExt cx="1447800" cy="697407"/>
              </a:xfrm>
              <a:effectLst>
                <a:outerShdw blurRad="50800" dist="38100" dir="5400000" algn="ctr" rotWithShape="0">
                  <a:schemeClr val="tx1">
                    <a:alpha val="40000"/>
                  </a:schemeClr>
                </a:outerShdw>
              </a:effectLst>
            </p:grpSpPr>
            <p:sp>
              <p:nvSpPr>
                <p:cNvPr id="9" name="Rectangle 8"/>
                <p:cNvSpPr/>
                <p:nvPr/>
              </p:nvSpPr>
              <p:spPr>
                <a:xfrm>
                  <a:off x="7696200" y="116775"/>
                  <a:ext cx="1447800" cy="620967"/>
                </a:xfrm>
                <a:prstGeom prst="rect">
                  <a:avLst/>
                </a:prstGeom>
                <a:solidFill>
                  <a:srgbClr val="C8506D"/>
                </a:solidFill>
                <a:ln>
                  <a:solidFill>
                    <a:srgbClr val="C8506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TextBox 11"/>
                <p:cNvSpPr txBox="1"/>
                <p:nvPr/>
              </p:nvSpPr>
              <p:spPr>
                <a:xfrm>
                  <a:off x="7775455" y="52920"/>
                  <a:ext cx="1289289" cy="697407"/>
                </a:xfrm>
                <a:prstGeom prst="rect">
                  <a:avLst/>
                </a:prstGeom>
                <a:noFill/>
                <a:effectLst/>
              </p:spPr>
              <p:txBody>
                <a:bodyPr wrap="square" rtlCol="0">
                  <a:spAutoFit/>
                </a:bodyPr>
                <a:lstStyle/>
                <a:p>
                  <a:pPr algn="ctr"/>
                  <a:r>
                    <a:rPr lang="en-GB" sz="1100" b="0" dirty="0" smtClean="0">
                      <a:solidFill>
                        <a:schemeClr val="bg1"/>
                      </a:solidFill>
                      <a:latin typeface="Trebuchet MS" panose="020B0603020202020204" pitchFamily="34" charset="0"/>
                    </a:rPr>
                    <a:t>PEER-REVIEWED</a:t>
                  </a:r>
                </a:p>
                <a:p>
                  <a:pPr algn="ctr"/>
                  <a:r>
                    <a:rPr lang="en-GB" sz="1100" b="0" dirty="0" smtClean="0">
                      <a:solidFill>
                        <a:schemeClr val="bg1"/>
                      </a:solidFill>
                      <a:latin typeface="Trebuchet MS" panose="020B0603020202020204" pitchFamily="34" charset="0"/>
                    </a:rPr>
                    <a:t>PLAIN</a:t>
                  </a:r>
                  <a:r>
                    <a:rPr lang="en-GB" sz="1100" b="0" baseline="0" dirty="0" smtClean="0">
                      <a:solidFill>
                        <a:schemeClr val="bg1"/>
                      </a:solidFill>
                      <a:latin typeface="Trebuchet MS" panose="020B0603020202020204" pitchFamily="34" charset="0"/>
                    </a:rPr>
                    <a:t> LANGUAGE SUMMARY</a:t>
                  </a:r>
                  <a:endParaRPr lang="en-GB" sz="1100" b="0" dirty="0">
                    <a:solidFill>
                      <a:schemeClr val="bg1"/>
                    </a:solidFill>
                    <a:latin typeface="Trebuchet MS" panose="020B0603020202020204" pitchFamily="34" charset="0"/>
                  </a:endParaRPr>
                </a:p>
              </p:txBody>
            </p:sp>
          </p:grpSp>
        </p:grpSp>
        <p:pic>
          <p:nvPicPr>
            <p:cNvPr id="22" name="Picture 21"/>
            <p:cNvPicPr>
              <a:picLocks noChangeAspect="1"/>
            </p:cNvPicPr>
            <p:nvPr userDrawn="1"/>
          </p:nvPicPr>
          <p:blipFill rotWithShape="1">
            <a:blip r:embed="rId3" cstate="print">
              <a:extLst>
                <a:ext uri="{28A0092B-C50C-407E-A947-70E740481C1C}">
                  <a14:useLocalDpi xmlns:a14="http://schemas.microsoft.com/office/drawing/2010/main" val="0"/>
                </a:ext>
              </a:extLst>
            </a:blip>
            <a:srcRect l="37383" t="16623" r="6232" b="75993"/>
            <a:stretch/>
          </p:blipFill>
          <p:spPr>
            <a:xfrm>
              <a:off x="228600" y="149257"/>
              <a:ext cx="2615175" cy="457200"/>
            </a:xfrm>
            <a:prstGeom prst="rect">
              <a:avLst/>
            </a:prstGeom>
          </p:spPr>
        </p:pic>
      </p:grpSp>
    </p:spTree>
  </p:cSld>
  <p:clrMap bg1="lt1" tx1="dk1" bg2="lt2" tx2="dk2" accent1="accent1" accent2="accent2" accent3="accent3" accent4="accent4" accent5="accent5" accent6="accent6" hlink="hlink" folHlink="folHlink"/>
  <p:sldLayoutIdLst>
    <p:sldLayoutId id="2147483653" r:id="rId1"/>
  </p:sldLayoutIdLst>
  <p:timing>
    <p:tnLst>
      <p:par>
        <p:cTn id="1" dur="indefinite" restart="never" nodeType="tmRoot"/>
      </p:par>
    </p:tnLst>
  </p:timing>
  <p:txStyles>
    <p:titleStyle>
      <a:lvl1pPr algn="r" defTabSz="914400" rtl="0" eaLnBrk="1" latinLnBrk="0" hangingPunct="1">
        <a:spcBef>
          <a:spcPct val="0"/>
        </a:spcBef>
        <a:buNone/>
        <a:defRPr sz="1200" kern="1200">
          <a:solidFill>
            <a:schemeClr val="bg1"/>
          </a:solidFill>
          <a:latin typeface="Trebuchet MS" pitchFamily="34" charset="0"/>
          <a:ea typeface="+mj-ea"/>
          <a:cs typeface="+mj-cs"/>
        </a:defRPr>
      </a:lvl1pPr>
    </p:titleStyle>
    <p:bodyStyle>
      <a:lvl1pPr marL="342900" indent="-342900" algn="l" defTabSz="914400" rtl="0" eaLnBrk="1" latinLnBrk="0" hangingPunct="1">
        <a:spcBef>
          <a:spcPct val="20000"/>
        </a:spcBef>
        <a:buClr>
          <a:srgbClr val="92D050"/>
        </a:buClr>
        <a:buFont typeface="Arial" pitchFamily="34" charset="0"/>
        <a:buChar char="•"/>
        <a:defRPr sz="2000" kern="1200">
          <a:solidFill>
            <a:schemeClr val="tx1">
              <a:lumMod val="65000"/>
              <a:lumOff val="35000"/>
            </a:schemeClr>
          </a:solidFill>
          <a:latin typeface="Trebuchet MS" pitchFamily="34" charset="0"/>
          <a:ea typeface="+mn-ea"/>
          <a:cs typeface="+mn-cs"/>
        </a:defRPr>
      </a:lvl1pPr>
      <a:lvl2pPr marL="742950" indent="-285750" algn="l" defTabSz="914400" rtl="0" eaLnBrk="1" latinLnBrk="0" hangingPunct="1">
        <a:spcBef>
          <a:spcPct val="20000"/>
        </a:spcBef>
        <a:buClr>
          <a:srgbClr val="92D050"/>
        </a:buClr>
        <a:buFont typeface="Arial" pitchFamily="34" charset="0"/>
        <a:buChar char="–"/>
        <a:defRPr sz="1800" kern="1200">
          <a:solidFill>
            <a:schemeClr val="tx1">
              <a:lumMod val="65000"/>
              <a:lumOff val="35000"/>
            </a:schemeClr>
          </a:solidFill>
          <a:latin typeface="Trebuchet MS" pitchFamily="34" charset="0"/>
          <a:ea typeface="+mn-ea"/>
          <a:cs typeface="+mn-cs"/>
        </a:defRPr>
      </a:lvl2pPr>
      <a:lvl3pPr marL="1143000" indent="-228600" algn="l" defTabSz="914400" rtl="0" eaLnBrk="1" latinLnBrk="0" hangingPunct="1">
        <a:spcBef>
          <a:spcPct val="20000"/>
        </a:spcBef>
        <a:buClr>
          <a:srgbClr val="92D050"/>
        </a:buClr>
        <a:buFont typeface="Arial" pitchFamily="34" charset="0"/>
        <a:buChar char="•"/>
        <a:defRPr sz="1600" kern="1200">
          <a:solidFill>
            <a:schemeClr val="tx1">
              <a:lumMod val="65000"/>
              <a:lumOff val="35000"/>
            </a:schemeClr>
          </a:solidFill>
          <a:latin typeface="Trebuchet MS" pitchFamily="34" charset="0"/>
          <a:ea typeface="+mn-ea"/>
          <a:cs typeface="+mn-cs"/>
        </a:defRPr>
      </a:lvl3pPr>
      <a:lvl4pPr marL="1600200" indent="-228600" algn="l" defTabSz="914400" rtl="0" eaLnBrk="1" latinLnBrk="0" hangingPunct="1">
        <a:spcBef>
          <a:spcPct val="20000"/>
        </a:spcBef>
        <a:buClr>
          <a:srgbClr val="92D050"/>
        </a:buClr>
        <a:buFont typeface="Arial" pitchFamily="34" charset="0"/>
        <a:buChar char="–"/>
        <a:defRPr sz="1400" kern="1200">
          <a:solidFill>
            <a:schemeClr val="tx1">
              <a:lumMod val="65000"/>
              <a:lumOff val="35000"/>
            </a:schemeClr>
          </a:solidFill>
          <a:latin typeface="Trebuchet MS" pitchFamily="34" charset="0"/>
          <a:ea typeface="+mn-ea"/>
          <a:cs typeface="+mn-cs"/>
        </a:defRPr>
      </a:lvl4pPr>
      <a:lvl5pPr marL="2057400" indent="-228600" algn="l" defTabSz="914400" rtl="0" eaLnBrk="1" latinLnBrk="0" hangingPunct="1">
        <a:spcBef>
          <a:spcPct val="20000"/>
        </a:spcBef>
        <a:buClr>
          <a:srgbClr val="92D050"/>
        </a:buClr>
        <a:buFont typeface="Arial" pitchFamily="34" charset="0"/>
        <a:buChar char="»"/>
        <a:defRPr sz="1200" kern="1200">
          <a:solidFill>
            <a:schemeClr val="tx1">
              <a:lumMod val="65000"/>
              <a:lumOff val="35000"/>
            </a:schemeClr>
          </a:solidFill>
          <a:latin typeface="Trebuchet MS"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143000"/>
            <a:ext cx="7964269" cy="3808115"/>
          </a:xfrm>
        </p:spPr>
        <p:txBody>
          <a:bodyPr/>
          <a:lstStyle/>
          <a:p>
            <a:pPr marL="0" indent="0" algn="just">
              <a:buNone/>
            </a:pPr>
            <a:r>
              <a:rPr lang="en-US" sz="2100" dirty="0"/>
              <a:t>Melanoma is a type of skin cancer that can be deadly. Treatment for melanoma involves surgery to remove it and can be followed by extra (adjuvant) immunotherapy, a type of drug that uses the body's immune system to fight any leftover melanoma. Immunotherapy can help a person live longer but has downsides or side-effects that may need a person to take daily medication for life. We spoke to melanoma patients and their partners to learn what was important to them when deciding to have immunotherapy or not. Living longer was most important, followed by concerns about treatment difficulties and costs. This information will help doctors and nurses discuss treatment options for melanoma with patients and their families. </a:t>
            </a:r>
            <a:endParaRPr lang="en-NZ" sz="2100" dirty="0"/>
          </a:p>
          <a:p>
            <a:pPr marL="0" indent="0">
              <a:buNone/>
            </a:pPr>
            <a:endParaRPr lang="en-GB" sz="2100" b="1" dirty="0" smtClean="0"/>
          </a:p>
        </p:txBody>
      </p:sp>
      <p:pic>
        <p:nvPicPr>
          <p:cNvPr id="5" name="Picture 4" descr="C:\Users\half01\Desktop\open_access_icon.png"/>
          <p:cNvPicPr>
            <a:picLocks noChangeAspect="1" noChangeArrowheads="1"/>
          </p:cNvPicPr>
          <p:nvPr/>
        </p:nvPicPr>
        <p:blipFill>
          <a:blip r:embed="rId3" cstate="print"/>
          <a:srcRect/>
          <a:stretch>
            <a:fillRect/>
          </a:stretch>
        </p:blipFill>
        <p:spPr bwMode="auto">
          <a:xfrm>
            <a:off x="6481504" y="194779"/>
            <a:ext cx="1030316" cy="366962"/>
          </a:xfrm>
          <a:prstGeom prst="rect">
            <a:avLst/>
          </a:prstGeom>
          <a:noFill/>
        </p:spPr>
      </p:pic>
      <p:sp>
        <p:nvSpPr>
          <p:cNvPr id="7" name="Rectangle 3"/>
          <p:cNvSpPr>
            <a:spLocks noChangeArrowheads="1"/>
          </p:cNvSpPr>
          <p:nvPr/>
        </p:nvSpPr>
        <p:spPr bwMode="auto">
          <a:xfrm>
            <a:off x="299737" y="5867400"/>
            <a:ext cx="8686800" cy="430887"/>
          </a:xfrm>
          <a:prstGeom prst="rect">
            <a:avLst/>
          </a:prstGeom>
          <a:noFill/>
          <a:ln w="9525">
            <a:noFill/>
            <a:miter lim="800000"/>
            <a:headEnd/>
            <a:tailEnd/>
          </a:ln>
        </p:spPr>
        <p:txBody>
          <a:bodyPr wrap="square" anchor="b" anchorCtr="0">
            <a:spAutoFit/>
          </a:bodyPr>
          <a:lstStyle/>
          <a:p>
            <a:r>
              <a:rPr lang="en-GB" sz="1100" dirty="0"/>
              <a:t>This </a:t>
            </a:r>
            <a:r>
              <a:rPr lang="en-GB" sz="1100" dirty="0" smtClean="0"/>
              <a:t>plain language summary </a:t>
            </a:r>
            <a:r>
              <a:rPr lang="en-GB" sz="1100" dirty="0"/>
              <a:t>represents the opinions of the </a:t>
            </a:r>
            <a:r>
              <a:rPr lang="en-GB" sz="1100" dirty="0" smtClean="0"/>
              <a:t>authors. </a:t>
            </a:r>
            <a:r>
              <a:rPr lang="en-GB" sz="1100" dirty="0"/>
              <a:t>For a full list of declarations, including funding and author disclosure statements, please see the full text online. © The authors, CC-BY-NC </a:t>
            </a:r>
            <a:r>
              <a:rPr lang="en-GB" sz="1100" dirty="0" smtClean="0"/>
              <a:t>2021. </a:t>
            </a:r>
            <a:endParaRPr lang="en-GB" sz="1100" dirty="0"/>
          </a:p>
        </p:txBody>
      </p:sp>
      <p:sp>
        <p:nvSpPr>
          <p:cNvPr id="3" name="Subtitle 2"/>
          <p:cNvSpPr>
            <a:spLocks noGrp="1"/>
          </p:cNvSpPr>
          <p:nvPr>
            <p:ph type="subTitle" idx="10"/>
          </p:nvPr>
        </p:nvSpPr>
        <p:spPr>
          <a:xfrm>
            <a:off x="1600201" y="6469062"/>
            <a:ext cx="7543799" cy="388938"/>
          </a:xfrm>
        </p:spPr>
        <p:txBody>
          <a:bodyPr/>
          <a:lstStyle/>
          <a:p>
            <a:r>
              <a:rPr lang="en-US" sz="1000" dirty="0"/>
              <a:t>Should I have adjuvant immunotherapy? An interview study among adults with resected stage 3 melanoma and their partners</a:t>
            </a:r>
            <a:endParaRPr lang="en-GB" sz="1000" dirty="0"/>
          </a:p>
          <a:p>
            <a:r>
              <a:rPr lang="en-GB" sz="1000" dirty="0"/>
              <a:t>Livingstone A . et al. Patient. 2021. </a:t>
            </a:r>
            <a:r>
              <a:rPr lang="en-NZ" sz="1000" dirty="0"/>
              <a:t>https://doi.org/10.1007/s40271-021-00507-1</a:t>
            </a:r>
            <a:endParaRPr lang="en-GB" sz="1000" dirty="0"/>
          </a:p>
        </p:txBody>
      </p:sp>
      <p:sp>
        <p:nvSpPr>
          <p:cNvPr id="4" name="AutoShape 4" descr="https://files.slack.com/files-pri/T0LUA5MK4-FUN7NB8MU/biodrugs.jpg"/>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6" name="AutoShape 6" descr="https://files.slack.com/files-pri/T0LUA5MK4-FUN7NB8MU/biodrugs.jpg"/>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Slide Master">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290</TotalTime>
  <Words>199</Words>
  <Application>Microsoft Office PowerPoint</Application>
  <PresentationFormat>On-screen Show (4:3)</PresentationFormat>
  <Paragraphs>5</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Trebuchet MS</vt:lpstr>
      <vt:lpstr>Slide Master</vt:lpstr>
      <vt:lpstr>PowerPoint Presentation</vt:lpstr>
    </vt:vector>
  </TitlesOfParts>
  <Company>Springer-SBM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hayw01</dc:creator>
  <cp:lastModifiedBy>Nitin Joshi</cp:lastModifiedBy>
  <cp:revision>129</cp:revision>
  <dcterms:created xsi:type="dcterms:W3CDTF">2010-11-02T11:52:55Z</dcterms:created>
  <dcterms:modified xsi:type="dcterms:W3CDTF">2021-03-26T01:14:21Z</dcterms:modified>
</cp:coreProperties>
</file>