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BFDF"/>
    <a:srgbClr val="31C8ED"/>
    <a:srgbClr val="8109A0"/>
    <a:srgbClr val="894193"/>
    <a:srgbClr val="4ACCCA"/>
    <a:srgbClr val="2BC3C2"/>
    <a:srgbClr val="2686A8"/>
    <a:srgbClr val="007399"/>
    <a:srgbClr val="006F22"/>
    <a:srgbClr val="267F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2" autoAdjust="0"/>
    <p:restoredTop sz="94628" autoAdjust="0"/>
  </p:normalViewPr>
  <p:slideViewPr>
    <p:cSldViewPr>
      <p:cViewPr>
        <p:scale>
          <a:sx n="90" d="100"/>
          <a:sy n="90" d="100"/>
        </p:scale>
        <p:origin x="-1560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3FBF2-7732-4AA8-92D0-2C9DE1A9E0B5}" type="datetimeFigureOut">
              <a:rPr lang="en-NZ" smtClean="0"/>
              <a:t>1/02/2021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52D79-FA3D-4FD3-8087-53E0BF89D21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142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52D79-FA3D-4FD3-8087-53E0BF89D21D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52879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135563"/>
          </a:xfrm>
          <a:prstGeom prst="rect">
            <a:avLst/>
          </a:prstGeom>
        </p:spPr>
        <p:txBody>
          <a:bodyPr/>
          <a:lstStyle>
            <a:lvl1pPr>
              <a:buClr>
                <a:srgbClr val="52BFDF"/>
              </a:buClr>
              <a:defRPr/>
            </a:lvl1pPr>
            <a:lvl2pPr>
              <a:buClr>
                <a:srgbClr val="52BFDF"/>
              </a:buClr>
              <a:defRPr/>
            </a:lvl2pPr>
            <a:lvl3pPr>
              <a:buClr>
                <a:srgbClr val="52BFDF"/>
              </a:buClr>
              <a:defRPr/>
            </a:lvl3pPr>
            <a:lvl4pPr>
              <a:buClr>
                <a:srgbClr val="52BFDF"/>
              </a:buClr>
              <a:defRPr/>
            </a:lvl4pPr>
            <a:lvl5pPr>
              <a:buClr>
                <a:srgbClr val="52BFD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1981200" y="6526304"/>
            <a:ext cx="7104530" cy="33169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[Surname Initial], et al. CNS Drugs. [YEAR]. [INSERT DOI]</a:t>
            </a:r>
            <a:endParaRPr lang="en-US" dirty="0"/>
          </a:p>
        </p:txBody>
      </p:sp>
      <p:pic>
        <p:nvPicPr>
          <p:cNvPr id="7" name="Picture 6" descr="Adis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2400" y="6574464"/>
            <a:ext cx="653742" cy="182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52B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431280"/>
            <a:ext cx="9144000" cy="45720"/>
          </a:xfrm>
          <a:prstGeom prst="rect">
            <a:avLst/>
          </a:prstGeom>
          <a:solidFill>
            <a:srgbClr val="31C8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-15980"/>
            <a:ext cx="9144000" cy="771525"/>
            <a:chOff x="0" y="-15980"/>
            <a:chExt cx="9144000" cy="771525"/>
          </a:xfrm>
        </p:grpSpPr>
        <p:grpSp>
          <p:nvGrpSpPr>
            <p:cNvPr id="2" name="Group 1"/>
            <p:cNvGrpSpPr/>
            <p:nvPr userDrawn="1"/>
          </p:nvGrpSpPr>
          <p:grpSpPr>
            <a:xfrm>
              <a:off x="0" y="-15980"/>
              <a:ext cx="9144000" cy="771525"/>
              <a:chOff x="0" y="0"/>
              <a:chExt cx="9144000" cy="771525"/>
            </a:xfrm>
          </p:grpSpPr>
          <p:sp>
            <p:nvSpPr>
              <p:cNvPr id="3" name="Rectangle 2"/>
              <p:cNvSpPr/>
              <p:nvPr userDrawn="1"/>
            </p:nvSpPr>
            <p:spPr>
              <a:xfrm>
                <a:off x="0" y="0"/>
                <a:ext cx="9144000" cy="771525"/>
              </a:xfrm>
              <a:prstGeom prst="rect">
                <a:avLst/>
              </a:prstGeom>
              <a:solidFill>
                <a:srgbClr val="52BF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7" name="Group 6"/>
              <p:cNvGrpSpPr/>
              <p:nvPr userDrawn="1"/>
            </p:nvGrpSpPr>
            <p:grpSpPr>
              <a:xfrm>
                <a:off x="7696200" y="82306"/>
                <a:ext cx="1447800" cy="600164"/>
                <a:chOff x="7696200" y="52920"/>
                <a:chExt cx="1447800" cy="697407"/>
              </a:xfrm>
              <a:effectLst>
                <a:outerShdw blurRad="50800" dist="38100" dir="5400000" algn="ctr" rotWithShape="0">
                  <a:schemeClr val="tx1">
                    <a:alpha val="40000"/>
                  </a:schemeClr>
                </a:outerShdw>
              </a:effectLst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7696200" y="116775"/>
                  <a:ext cx="1447800" cy="620967"/>
                </a:xfrm>
                <a:prstGeom prst="rect">
                  <a:avLst/>
                </a:prstGeom>
                <a:solidFill>
                  <a:srgbClr val="31C8ED"/>
                </a:solidFill>
                <a:ln>
                  <a:solidFill>
                    <a:srgbClr val="31C8E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7775455" y="52920"/>
                  <a:ext cx="1289289" cy="697407"/>
                </a:xfrm>
                <a:prstGeom prst="rect">
                  <a:avLst/>
                </a:prstGeom>
                <a:noFill/>
                <a:effectLst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100" b="0" dirty="0" smtClean="0">
                      <a:solidFill>
                        <a:schemeClr val="bg1"/>
                      </a:solidFill>
                      <a:latin typeface="Trebuchet MS" panose="020B0603020202020204" pitchFamily="34" charset="0"/>
                    </a:rPr>
                    <a:t>PEER-REVIEWED</a:t>
                  </a:r>
                </a:p>
                <a:p>
                  <a:pPr algn="ctr"/>
                  <a:r>
                    <a:rPr lang="en-GB" sz="1100" b="0" dirty="0" smtClean="0">
                      <a:solidFill>
                        <a:schemeClr val="bg1"/>
                      </a:solidFill>
                      <a:latin typeface="Trebuchet MS" panose="020B0603020202020204" pitchFamily="34" charset="0"/>
                    </a:rPr>
                    <a:t>PLAIN</a:t>
                  </a:r>
                  <a:r>
                    <a:rPr lang="en-GB" sz="1100" b="0" baseline="0" dirty="0" smtClean="0">
                      <a:solidFill>
                        <a:schemeClr val="bg1"/>
                      </a:solidFill>
                      <a:latin typeface="Trebuchet MS" panose="020B0603020202020204" pitchFamily="34" charset="0"/>
                    </a:rPr>
                    <a:t> LANGUAGE SUMMARY</a:t>
                  </a:r>
                  <a:endParaRPr lang="en-GB" sz="1100" b="0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p:grpSp>
        </p:grpSp>
        <p:pic>
          <p:nvPicPr>
            <p:cNvPr id="1026" name="Picture 2" descr="C:\Users\nco7588\AppData\Local\Microsoft\Windows\Temporary Internet Files\Content.Outlook\1RE79BFP\40263_33_2_CoverFigure_Print (2).tif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121277"/>
              <a:ext cx="2577898" cy="534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12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»"/>
        <a:defRPr sz="12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7964269" cy="4495800"/>
          </a:xfrm>
        </p:spPr>
        <p:txBody>
          <a:bodyPr/>
          <a:lstStyle/>
          <a:p>
            <a:pPr marL="0" indent="0">
              <a:buNone/>
            </a:pPr>
            <a:r>
              <a:rPr lang="en-NZ" sz="2400" dirty="0"/>
              <a:t>Nerve cell death, oxidative stress, and inflammation of the brain are the most common </a:t>
            </a:r>
            <a:r>
              <a:rPr lang="en-NZ" sz="2400" dirty="0" smtClean="0"/>
              <a:t>pathological </a:t>
            </a:r>
            <a:r>
              <a:rPr lang="en-NZ" sz="2400" dirty="0"/>
              <a:t>processes of many neurological diseases. These processes are mediated through </a:t>
            </a:r>
            <a:r>
              <a:rPr lang="en-NZ" sz="2400" dirty="0" smtClean="0"/>
              <a:t>changes </a:t>
            </a:r>
            <a:r>
              <a:rPr lang="en-NZ" sz="2400" dirty="0"/>
              <a:t>in glial cells, the supporting cells in the brain, via several molecular pathways. Some of </a:t>
            </a:r>
            <a:r>
              <a:rPr lang="en-NZ" sz="2400" dirty="0" smtClean="0"/>
              <a:t>these </a:t>
            </a:r>
            <a:r>
              <a:rPr lang="en-NZ" sz="2400" dirty="0"/>
              <a:t>pathways are potential drug targets for the mitigation of brain pathology. In this review, we </a:t>
            </a:r>
            <a:r>
              <a:rPr lang="en-NZ" sz="2400" dirty="0" smtClean="0"/>
              <a:t>focus </a:t>
            </a:r>
            <a:r>
              <a:rPr lang="en-NZ" sz="2400" dirty="0"/>
              <a:t>on pathways involving </a:t>
            </a:r>
            <a:r>
              <a:rPr lang="en-NZ" sz="2400" dirty="0" err="1"/>
              <a:t>Src</a:t>
            </a:r>
            <a:r>
              <a:rPr lang="en-NZ" sz="2400" dirty="0"/>
              <a:t> family kinases, inducible nitric oxide synthase and NADPH </a:t>
            </a:r>
            <a:r>
              <a:rPr lang="en-NZ" sz="2400" dirty="0" smtClean="0"/>
              <a:t>oxidase</a:t>
            </a:r>
            <a:r>
              <a:rPr lang="en-NZ" sz="2400" dirty="0"/>
              <a:t>, and their inhibitors, which are promising agents for modifying neurological </a:t>
            </a:r>
            <a:r>
              <a:rPr lang="en-NZ" sz="2400" dirty="0" smtClean="0"/>
              <a:t>diseases.</a:t>
            </a:r>
            <a:endParaRPr lang="en-GB" sz="2400" b="1" dirty="0" smtClean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6011929"/>
            <a:ext cx="8686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GB" sz="1100" dirty="0"/>
              <a:t>This </a:t>
            </a:r>
            <a:r>
              <a:rPr lang="en-GB" sz="1100" dirty="0" smtClean="0"/>
              <a:t>plain language summary </a:t>
            </a:r>
            <a:r>
              <a:rPr lang="en-GB" sz="1100" dirty="0"/>
              <a:t>represents the opinions of the </a:t>
            </a:r>
            <a:r>
              <a:rPr lang="en-GB" sz="1100" dirty="0" smtClean="0"/>
              <a:t>authors. </a:t>
            </a:r>
            <a:r>
              <a:rPr lang="en-GB" sz="1100" dirty="0"/>
              <a:t>For a full list of declarations, including funding and author disclosure statements, please see the full text online. © </a:t>
            </a:r>
            <a:r>
              <a:rPr lang="de-DE" sz="1100" dirty="0"/>
              <a:t>Springer Nature Switzerland AG </a:t>
            </a:r>
            <a:r>
              <a:rPr lang="de-DE" sz="1100" dirty="0" smtClean="0"/>
              <a:t>2021</a:t>
            </a:r>
            <a:r>
              <a:rPr lang="en-GB" sz="1100" dirty="0" smtClean="0"/>
              <a:t>. </a:t>
            </a:r>
            <a:endParaRPr lang="en-GB" sz="1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838200" y="6442816"/>
            <a:ext cx="8247529" cy="442079"/>
          </a:xfrm>
        </p:spPr>
        <p:txBody>
          <a:bodyPr/>
          <a:lstStyle/>
          <a:p>
            <a:r>
              <a:rPr lang="en-NZ" dirty="0"/>
              <a:t>Inhibitors of </a:t>
            </a:r>
            <a:r>
              <a:rPr lang="en-NZ" dirty="0" err="1"/>
              <a:t>Src</a:t>
            </a:r>
            <a:r>
              <a:rPr lang="en-NZ" dirty="0"/>
              <a:t> family kinases, inducible nitric oxide synthase, and NADPH oxidase as potential CNS drug targets for neurological </a:t>
            </a:r>
            <a:r>
              <a:rPr lang="en-NZ" dirty="0" smtClean="0"/>
              <a:t>diseases</a:t>
            </a:r>
            <a:r>
              <a:rPr lang="en-NZ" dirty="0" smtClean="0"/>
              <a:t>. </a:t>
            </a:r>
            <a:r>
              <a:rPr lang="en-GB" dirty="0" smtClean="0"/>
              <a:t>Gage M</a:t>
            </a:r>
            <a:r>
              <a:rPr lang="en-GB" dirty="0" smtClean="0"/>
              <a:t>., </a:t>
            </a:r>
            <a:r>
              <a:rPr lang="en-GB" dirty="0"/>
              <a:t>et </a:t>
            </a:r>
            <a:r>
              <a:rPr lang="en-GB" dirty="0" smtClean="0"/>
              <a:t>al. CNS Drugs. 2021</a:t>
            </a:r>
            <a:r>
              <a:rPr lang="en-GB" dirty="0" smtClean="0"/>
              <a:t>. </a:t>
            </a:r>
            <a:r>
              <a:rPr lang="en-GB" dirty="0" smtClean="0"/>
              <a:t>10.1007/s40263-020-00787-5</a:t>
            </a:r>
            <a:endParaRPr lang="en-GB" dirty="0"/>
          </a:p>
        </p:txBody>
      </p:sp>
      <p:sp>
        <p:nvSpPr>
          <p:cNvPr id="4" name="AutoShape 4" descr="https://files.slack.com/files-pri/T0LUA5MK4-FUN7NB8MU/biodrug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https://files.slack.com/files-pri/T0LUA5MK4-FUN7NB8MU/biodrugs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8" descr="https://files.slack.com/files-pri/T0LUA5MK4-FUN7NB8MU/biodrugs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169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Slide Master</vt:lpstr>
      <vt:lpstr>PowerPoint Presentation</vt:lpstr>
    </vt:vector>
  </TitlesOfParts>
  <Company>Springer-SBM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hayw01</dc:creator>
  <cp:lastModifiedBy>Sue</cp:lastModifiedBy>
  <cp:revision>104</cp:revision>
  <dcterms:created xsi:type="dcterms:W3CDTF">2010-11-02T11:52:55Z</dcterms:created>
  <dcterms:modified xsi:type="dcterms:W3CDTF">2021-02-01T00:35:28Z</dcterms:modified>
</cp:coreProperties>
</file>