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3842"/>
    <a:srgbClr val="4045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22" autoAdjust="0"/>
    <p:restoredTop sz="94628" autoAdjust="0"/>
  </p:normalViewPr>
  <p:slideViewPr>
    <p:cSldViewPr>
      <p:cViewPr varScale="1">
        <p:scale>
          <a:sx n="112" d="100"/>
          <a:sy n="112" d="100"/>
        </p:scale>
        <p:origin x="-1110"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ummary Slide">
    <p:spTree>
      <p:nvGrpSpPr>
        <p:cNvPr id="1" name=""/>
        <p:cNvGrpSpPr/>
        <p:nvPr/>
      </p:nvGrpSpPr>
      <p:grpSpPr>
        <a:xfrm>
          <a:off x="0" y="0"/>
          <a:ext cx="0" cy="0"/>
          <a:chOff x="0" y="0"/>
          <a:chExt cx="0" cy="0"/>
        </a:xfrm>
      </p:grpSpPr>
      <p:sp>
        <p:nvSpPr>
          <p:cNvPr id="13" name="Content Placeholder 2"/>
          <p:cNvSpPr>
            <a:spLocks noGrp="1"/>
          </p:cNvSpPr>
          <p:nvPr>
            <p:ph idx="1"/>
          </p:nvPr>
        </p:nvSpPr>
        <p:spPr>
          <a:xfrm>
            <a:off x="228600" y="990600"/>
            <a:ext cx="8686800" cy="51355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ubtitle 2"/>
          <p:cNvSpPr>
            <a:spLocks noGrp="1"/>
          </p:cNvSpPr>
          <p:nvPr>
            <p:ph type="subTitle" idx="10" hasCustomPrompt="1"/>
          </p:nvPr>
        </p:nvSpPr>
        <p:spPr>
          <a:xfrm>
            <a:off x="1981200" y="6526304"/>
            <a:ext cx="7104530" cy="331695"/>
          </a:xfrm>
          <a:prstGeom prst="rect">
            <a:avLst/>
          </a:prstGeom>
        </p:spPr>
        <p:txBody>
          <a:bodyPr/>
          <a:lstStyle>
            <a:lvl1pPr marL="0" indent="0" algn="r">
              <a:buNone/>
              <a:defRPr sz="11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reference text</a:t>
            </a:r>
            <a:endParaRPr lang="en-US" dirty="0"/>
          </a:p>
        </p:txBody>
      </p:sp>
      <p:grpSp>
        <p:nvGrpSpPr>
          <p:cNvPr id="5" name="Group 4"/>
          <p:cNvGrpSpPr/>
          <p:nvPr userDrawn="1"/>
        </p:nvGrpSpPr>
        <p:grpSpPr>
          <a:xfrm>
            <a:off x="152400" y="162000"/>
            <a:ext cx="7507465" cy="6595329"/>
            <a:chOff x="152400" y="162000"/>
            <a:chExt cx="7507465" cy="6595329"/>
          </a:xfrm>
        </p:grpSpPr>
        <p:pic>
          <p:nvPicPr>
            <p:cNvPr id="7" name="Picture 6" descr="Adis_white.png"/>
            <p:cNvPicPr>
              <a:picLocks noChangeAspect="1"/>
            </p:cNvPicPr>
            <p:nvPr userDrawn="1"/>
          </p:nvPicPr>
          <p:blipFill>
            <a:blip r:embed="rId2" cstate="print"/>
            <a:stretch>
              <a:fillRect/>
            </a:stretch>
          </p:blipFill>
          <p:spPr>
            <a:xfrm>
              <a:off x="152400" y="6574464"/>
              <a:ext cx="653742" cy="182865"/>
            </a:xfrm>
            <a:prstGeom prst="rect">
              <a:avLst/>
            </a:prstGeom>
          </p:spPr>
        </p:pic>
        <p:pic>
          <p:nvPicPr>
            <p:cNvPr id="8" name="Picture 7" descr="open_access_icon.png"/>
            <p:cNvPicPr>
              <a:picLocks noChangeAspect="1"/>
            </p:cNvPicPr>
            <p:nvPr userDrawn="1"/>
          </p:nvPicPr>
          <p:blipFill>
            <a:blip r:embed="rId3" cstate="print"/>
            <a:stretch>
              <a:fillRect/>
            </a:stretch>
          </p:blipFill>
          <p:spPr>
            <a:xfrm>
              <a:off x="6732000" y="162000"/>
              <a:ext cx="927865" cy="329611"/>
            </a:xfrm>
            <a:prstGeom prst="rect">
              <a:avLst/>
            </a:prstGeom>
          </p:spPr>
        </p:pic>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477000"/>
            <a:ext cx="9144000" cy="381000"/>
          </a:xfrm>
          <a:prstGeom prst="rect">
            <a:avLst/>
          </a:prstGeom>
          <a:solidFill>
            <a:srgbClr val="3438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1" name="Rectangle 10"/>
          <p:cNvSpPr/>
          <p:nvPr userDrawn="1"/>
        </p:nvSpPr>
        <p:spPr>
          <a:xfrm>
            <a:off x="0" y="6431280"/>
            <a:ext cx="9144000" cy="45720"/>
          </a:xfrm>
          <a:prstGeom prst="rect">
            <a:avLst/>
          </a:prstGeom>
          <a:solidFill>
            <a:srgbClr val="4045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pic>
        <p:nvPicPr>
          <p:cNvPr id="7" name="Picture 6" descr="Diabetes Therapy Head.jpg"/>
          <p:cNvPicPr>
            <a:picLocks noChangeAspect="1"/>
          </p:cNvPicPr>
          <p:nvPr userDrawn="1"/>
        </p:nvPicPr>
        <p:blipFill>
          <a:blip r:embed="rId3" cstate="print"/>
          <a:stretch>
            <a:fillRect/>
          </a:stretch>
        </p:blipFill>
        <p:spPr>
          <a:xfrm>
            <a:off x="0" y="0"/>
            <a:ext cx="9144000" cy="628650"/>
          </a:xfrm>
          <a:prstGeom prst="rect">
            <a:avLst/>
          </a:prstGeom>
        </p:spPr>
      </p:pic>
      <p:sp>
        <p:nvSpPr>
          <p:cNvPr id="8" name="TextBox 7"/>
          <p:cNvSpPr txBox="1"/>
          <p:nvPr userDrawn="1"/>
        </p:nvSpPr>
        <p:spPr>
          <a:xfrm>
            <a:off x="7848600" y="82800"/>
            <a:ext cx="1295400" cy="461665"/>
          </a:xfrm>
          <a:prstGeom prst="rect">
            <a:avLst/>
          </a:prstGeom>
          <a:solidFill>
            <a:srgbClr val="92D050"/>
          </a:solidFill>
          <a:effectLst>
            <a:outerShdw blurRad="50800" dist="38100" dir="5400000" algn="t" rotWithShape="0">
              <a:prstClr val="black">
                <a:alpha val="40000"/>
              </a:prstClr>
            </a:outerShdw>
          </a:effectLst>
        </p:spPr>
        <p:txBody>
          <a:bodyPr wrap="square" rtlCol="0">
            <a:spAutoFit/>
          </a:bodyPr>
          <a:lstStyle/>
          <a:p>
            <a:pPr algn="ctr"/>
            <a:r>
              <a:rPr lang="en-US" sz="1200" dirty="0" smtClean="0">
                <a:solidFill>
                  <a:schemeClr val="bg1"/>
                </a:solidFill>
                <a:latin typeface="Trebuchet MS" pitchFamily="34" charset="0"/>
              </a:rPr>
              <a:t>PEER-REVIEWED SUMMARY SLIDE</a:t>
            </a:r>
            <a:endParaRPr lang="en-US" sz="1200" dirty="0">
              <a:solidFill>
                <a:schemeClr val="bg1"/>
              </a:solidFill>
              <a:latin typeface="Trebuchet MS" pitchFamily="34" charset="0"/>
            </a:endParaRPr>
          </a:p>
        </p:txBody>
      </p:sp>
    </p:spTree>
  </p:cSld>
  <p:clrMap bg1="lt1" tx1="dk1" bg2="lt2" tx2="dk2" accent1="accent1" accent2="accent2" accent3="accent3" accent4="accent4" accent5="accent5" accent6="accent6" hlink="hlink" folHlink="folHlink"/>
  <p:sldLayoutIdLst>
    <p:sldLayoutId id="2147483653" r:id="rId1"/>
  </p:sldLayoutIdLst>
  <p:txStyles>
    <p:titleStyle>
      <a:lvl1pPr algn="r" defTabSz="914400" rtl="0" eaLnBrk="1" latinLnBrk="0" hangingPunct="1">
        <a:spcBef>
          <a:spcPct val="0"/>
        </a:spcBef>
        <a:buNone/>
        <a:defRPr sz="1200" kern="1200">
          <a:solidFill>
            <a:schemeClr val="bg1"/>
          </a:solidFill>
          <a:latin typeface="Trebuchet MS" pitchFamily="34" charset="0"/>
          <a:ea typeface="+mj-ea"/>
          <a:cs typeface="+mj-cs"/>
        </a:defRPr>
      </a:lvl1pPr>
    </p:titleStyle>
    <p:bodyStyle>
      <a:lvl1pPr marL="342900" indent="-342900" algn="l" defTabSz="914400" rtl="0" eaLnBrk="1" latinLnBrk="0" hangingPunct="1">
        <a:spcBef>
          <a:spcPct val="20000"/>
        </a:spcBef>
        <a:buClr>
          <a:srgbClr val="92D050"/>
        </a:buClr>
        <a:buFont typeface="Arial" pitchFamily="34" charset="0"/>
        <a:buChar char="•"/>
        <a:defRPr sz="2000" kern="1200">
          <a:solidFill>
            <a:schemeClr val="tx1">
              <a:lumMod val="65000"/>
              <a:lumOff val="35000"/>
            </a:schemeClr>
          </a:solidFill>
          <a:latin typeface="Trebuchet MS" pitchFamily="34" charset="0"/>
          <a:ea typeface="+mn-ea"/>
          <a:cs typeface="+mn-cs"/>
        </a:defRPr>
      </a:lvl1pPr>
      <a:lvl2pPr marL="742950" indent="-285750" algn="l" defTabSz="914400" rtl="0" eaLnBrk="1" latinLnBrk="0" hangingPunct="1">
        <a:spcBef>
          <a:spcPct val="20000"/>
        </a:spcBef>
        <a:buClr>
          <a:srgbClr val="92D050"/>
        </a:buClr>
        <a:buFont typeface="Arial" pitchFamily="34" charset="0"/>
        <a:buChar char="–"/>
        <a:defRPr sz="1800" kern="1200">
          <a:solidFill>
            <a:schemeClr val="tx1">
              <a:lumMod val="65000"/>
              <a:lumOff val="35000"/>
            </a:schemeClr>
          </a:solidFill>
          <a:latin typeface="Trebuchet MS" pitchFamily="34" charset="0"/>
          <a:ea typeface="+mn-ea"/>
          <a:cs typeface="+mn-cs"/>
        </a:defRPr>
      </a:lvl2pPr>
      <a:lvl3pPr marL="1143000" indent="-228600" algn="l" defTabSz="914400" rtl="0" eaLnBrk="1" latinLnBrk="0" hangingPunct="1">
        <a:spcBef>
          <a:spcPct val="20000"/>
        </a:spcBef>
        <a:buClr>
          <a:srgbClr val="92D050"/>
        </a:buClr>
        <a:buFont typeface="Arial" pitchFamily="34" charset="0"/>
        <a:buChar char="•"/>
        <a:defRPr sz="1600" kern="1200">
          <a:solidFill>
            <a:schemeClr val="tx1">
              <a:lumMod val="65000"/>
              <a:lumOff val="35000"/>
            </a:schemeClr>
          </a:solidFill>
          <a:latin typeface="Trebuchet MS" pitchFamily="34" charset="0"/>
          <a:ea typeface="+mn-ea"/>
          <a:cs typeface="+mn-cs"/>
        </a:defRPr>
      </a:lvl3pPr>
      <a:lvl4pPr marL="1600200" indent="-228600" algn="l" defTabSz="914400" rtl="0" eaLnBrk="1" latinLnBrk="0" hangingPunct="1">
        <a:spcBef>
          <a:spcPct val="20000"/>
        </a:spcBef>
        <a:buClr>
          <a:srgbClr val="92D050"/>
        </a:buClr>
        <a:buFont typeface="Arial" pitchFamily="34" charset="0"/>
        <a:buChar char="–"/>
        <a:defRPr sz="1400" kern="1200">
          <a:solidFill>
            <a:schemeClr val="tx1">
              <a:lumMod val="65000"/>
              <a:lumOff val="35000"/>
            </a:schemeClr>
          </a:solidFill>
          <a:latin typeface="Trebuchet MS" pitchFamily="34" charset="0"/>
          <a:ea typeface="+mn-ea"/>
          <a:cs typeface="+mn-cs"/>
        </a:defRPr>
      </a:lvl4pPr>
      <a:lvl5pPr marL="2057400" indent="-228600" algn="l" defTabSz="914400" rtl="0" eaLnBrk="1" latinLnBrk="0" hangingPunct="1">
        <a:spcBef>
          <a:spcPct val="20000"/>
        </a:spcBef>
        <a:buClr>
          <a:srgbClr val="92D050"/>
        </a:buClr>
        <a:buFont typeface="Arial" pitchFamily="34" charset="0"/>
        <a:buChar char="»"/>
        <a:defRPr sz="1200" kern="1200">
          <a:solidFill>
            <a:schemeClr val="tx1">
              <a:lumMod val="65000"/>
              <a:lumOff val="35000"/>
            </a:schemeClr>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idx="1"/>
          </p:nvPr>
        </p:nvSpPr>
        <p:spPr>
          <a:xfrm>
            <a:off x="228600" y="914400"/>
            <a:ext cx="8686800" cy="4744330"/>
          </a:xfrm>
        </p:spPr>
        <p:txBody>
          <a:bodyPr/>
          <a:lstStyle/>
          <a:p>
            <a:pPr lvl="0"/>
            <a:endParaRPr lang="en-GB" sz="1800" dirty="0"/>
          </a:p>
          <a:p>
            <a:endParaRPr lang="en-US" sz="1800" dirty="0"/>
          </a:p>
        </p:txBody>
      </p:sp>
      <p:sp>
        <p:nvSpPr>
          <p:cNvPr id="2" name="TextBox 1"/>
          <p:cNvSpPr txBox="1"/>
          <p:nvPr/>
        </p:nvSpPr>
        <p:spPr>
          <a:xfrm>
            <a:off x="228600" y="762000"/>
            <a:ext cx="8686800" cy="5262979"/>
          </a:xfrm>
          <a:prstGeom prst="rect">
            <a:avLst/>
          </a:prstGeom>
          <a:noFill/>
        </p:spPr>
        <p:txBody>
          <a:bodyPr wrap="square" rtlCol="0">
            <a:spAutoFit/>
          </a:bodyPr>
          <a:lstStyle/>
          <a:p>
            <a:r>
              <a:rPr lang="en-US" sz="1400" b="1" dirty="0"/>
              <a:t>Why we have carried out this study?</a:t>
            </a:r>
            <a:endParaRPr lang="en-GB" sz="1400" dirty="0"/>
          </a:p>
          <a:p>
            <a:pPr marL="285750" lvl="0" indent="-285750" fontAlgn="base">
              <a:buClr>
                <a:srgbClr val="92D050"/>
              </a:buClr>
              <a:buFont typeface="Arial" panose="020B0604020202020204" pitchFamily="34" charset="0"/>
              <a:buChar char="•"/>
            </a:pPr>
            <a:r>
              <a:rPr lang="en-US" sz="1400" dirty="0"/>
              <a:t>Prevalence of overweight and obesity among individuals with type 1 diabetes (T1D) are increasing</a:t>
            </a:r>
            <a:r>
              <a:rPr lang="en-US" sz="1400" i="1" dirty="0"/>
              <a:t>. </a:t>
            </a:r>
            <a:r>
              <a:rPr lang="en-US" sz="1400" dirty="0"/>
              <a:t>Obesity is an independent risk factor for cardiovascular diseases (CVD) what are the dominant cause of mortality in diabetic patients. There is data that insulin resistance (IR) develops in T1D patients as well as in T2D, but little attention is paid to this problem in clinical practice and clinical research, thought it might be related with diabetes complications, CVD, testosterone (T) and sex hormone binding globulins (SHBG) levels. There is inconsistence data how IR might be diagnosed in T1D.  </a:t>
            </a:r>
            <a:endParaRPr lang="en-GB" sz="1400" dirty="0"/>
          </a:p>
          <a:p>
            <a:pPr marL="285750" lvl="0" indent="-285750" fontAlgn="base">
              <a:buClr>
                <a:srgbClr val="92D050"/>
              </a:buClr>
              <a:buFont typeface="Arial" panose="020B0604020202020204" pitchFamily="34" charset="0"/>
              <a:buChar char="•"/>
            </a:pPr>
            <a:r>
              <a:rPr lang="en-US" sz="1400" dirty="0" smtClean="0"/>
              <a:t>We </a:t>
            </a:r>
            <a:r>
              <a:rPr lang="en-US" sz="1400" dirty="0"/>
              <a:t>aimed to determine the estimated glucose disposal rate (</a:t>
            </a:r>
            <a:r>
              <a:rPr lang="en-US" sz="1400" dirty="0" err="1"/>
              <a:t>eGDR</a:t>
            </a:r>
            <a:r>
              <a:rPr lang="en-US" sz="1400" dirty="0"/>
              <a:t>) level (cut-off), that reflects IR and to evaluate the association of IR with micro and macrovascular complications, sex hormones and other clinical </a:t>
            </a:r>
            <a:r>
              <a:rPr lang="en-US" sz="1400" dirty="0" smtClean="0"/>
              <a:t>data.</a:t>
            </a:r>
            <a:endParaRPr lang="en-GB" sz="1400" dirty="0"/>
          </a:p>
          <a:p>
            <a:pPr marL="285750" lvl="0" indent="-285750" fontAlgn="base">
              <a:buClr>
                <a:srgbClr val="92D050"/>
              </a:buClr>
              <a:buFont typeface="Arial" panose="020B0604020202020204" pitchFamily="34" charset="0"/>
              <a:buChar char="•"/>
            </a:pPr>
            <a:r>
              <a:rPr lang="en-US" sz="1400" dirty="0" smtClean="0"/>
              <a:t>We </a:t>
            </a:r>
            <a:r>
              <a:rPr lang="en-US" sz="1400" dirty="0"/>
              <a:t>decided to examine what is the relation between IR and weight, sex hormones in T1D as the relation between of SHBG and T1D is not clear, little is known about the interaction between T, SHBG levels and insulin sensitivity in T1D.</a:t>
            </a:r>
            <a:endParaRPr lang="en-GB" sz="1400" dirty="0"/>
          </a:p>
          <a:p>
            <a:r>
              <a:rPr lang="en-US" sz="1400" b="1" dirty="0"/>
              <a:t>What was learned from the study?</a:t>
            </a:r>
            <a:endParaRPr lang="en-GB" sz="1400" dirty="0"/>
          </a:p>
          <a:p>
            <a:pPr marL="285750" lvl="0" indent="-285750" fontAlgn="base">
              <a:buClr>
                <a:srgbClr val="92D050"/>
              </a:buClr>
              <a:buFont typeface="Arial" panose="020B0604020202020204" pitchFamily="34" charset="0"/>
              <a:buChar char="•"/>
            </a:pPr>
            <a:r>
              <a:rPr lang="en-US" sz="1400" dirty="0"/>
              <a:t>Our study was the first one that assessed CVD risk according to </a:t>
            </a:r>
            <a:r>
              <a:rPr lang="en-US" sz="1400" dirty="0" err="1"/>
              <a:t>eGDR</a:t>
            </a:r>
            <a:r>
              <a:rPr lang="en-US" sz="1400" dirty="0"/>
              <a:t>. We found that IR expressed as </a:t>
            </a:r>
            <a:r>
              <a:rPr lang="en-US" sz="1400" dirty="0" err="1"/>
              <a:t>eGDR</a:t>
            </a:r>
            <a:r>
              <a:rPr lang="en-US" sz="1400" dirty="0"/>
              <a:t> cut-off &lt;6.4 mg/kg-1 x min-1 was significant for all diabetes vascular complications progression and &lt; 2.3 mg/kg</a:t>
            </a:r>
            <a:r>
              <a:rPr lang="en-US" sz="1400" baseline="30000" dirty="0"/>
              <a:t>-1</a:t>
            </a:r>
            <a:r>
              <a:rPr lang="en-US" sz="1400" dirty="0"/>
              <a:t> x min</a:t>
            </a:r>
            <a:r>
              <a:rPr lang="en-US" sz="1400" baseline="30000" dirty="0"/>
              <a:t>-1 </a:t>
            </a:r>
            <a:r>
              <a:rPr lang="en-US" sz="1400" dirty="0"/>
              <a:t>for CVD. </a:t>
            </a:r>
            <a:r>
              <a:rPr lang="en-GB" sz="1400" dirty="0"/>
              <a:t>Moreover, </a:t>
            </a:r>
            <a:r>
              <a:rPr lang="en-US" sz="1400" dirty="0" err="1"/>
              <a:t>eGDR</a:t>
            </a:r>
            <a:r>
              <a:rPr lang="en-US" sz="1400" dirty="0"/>
              <a:t> was significantly lower in obese, smoking male aged 50 years and in long- standing T1D. </a:t>
            </a:r>
            <a:endParaRPr lang="en-GB" sz="1400" dirty="0"/>
          </a:p>
          <a:p>
            <a:pPr marL="285750" lvl="0" indent="-285750" fontAlgn="base">
              <a:buClr>
                <a:srgbClr val="92D050"/>
              </a:buClr>
              <a:buFont typeface="Arial" panose="020B0604020202020204" pitchFamily="34" charset="0"/>
              <a:buChar char="•"/>
            </a:pPr>
            <a:r>
              <a:rPr lang="lt-LT" sz="1400" dirty="0"/>
              <a:t>Positive linear correlation was observed between men’s T and eGDR level i.e. male with higher T level had better insulin sensitvity. Other parameters as T in women, oestrogens, SHBG didn't show any significant association with eGDR. </a:t>
            </a:r>
            <a:r>
              <a:rPr lang="en-US" sz="1400" dirty="0"/>
              <a:t>Our results contradict the results of other studies and this is the point for the additional research. </a:t>
            </a:r>
            <a:endParaRPr lang="en-GB" sz="1400" dirty="0"/>
          </a:p>
          <a:p>
            <a:pPr marL="285750" lvl="0" indent="-285750" fontAlgn="base">
              <a:buClr>
                <a:srgbClr val="92D050"/>
              </a:buClr>
              <a:buFont typeface="Arial" panose="020B0604020202020204" pitchFamily="34" charset="0"/>
              <a:buChar char="•"/>
            </a:pPr>
            <a:r>
              <a:rPr lang="en-US" sz="1400" dirty="0"/>
              <a:t>We found that the obese T1D patients were significantly more insulin resistant and the prevalence of metabolic syndrome tend to be higher in obese than in lean T1D patients, with a tendency to significant difference. This is in line with previous results of other studies and has reasonably understood pathogenic mechanisms. </a:t>
            </a:r>
            <a:endParaRPr lang="en-GB" sz="1400" dirty="0"/>
          </a:p>
          <a:p>
            <a:pPr marL="285750" indent="-285750">
              <a:buClr>
                <a:srgbClr val="92D050"/>
              </a:buClr>
              <a:buFont typeface="Arial" panose="020B0604020202020204" pitchFamily="34" charset="0"/>
              <a:buChar char="•"/>
            </a:pPr>
            <a:endParaRPr lang="en-GB" sz="1400" dirty="0">
              <a:solidFill>
                <a:prstClr val="black">
                  <a:lumMod val="65000"/>
                  <a:lumOff val="35000"/>
                </a:prstClr>
              </a:solidFill>
            </a:endParaRPr>
          </a:p>
        </p:txBody>
      </p:sp>
      <p:sp>
        <p:nvSpPr>
          <p:cNvPr id="7" name="Rectangle 3"/>
          <p:cNvSpPr>
            <a:spLocks noChangeArrowheads="1"/>
          </p:cNvSpPr>
          <p:nvPr/>
        </p:nvSpPr>
        <p:spPr bwMode="auto">
          <a:xfrm>
            <a:off x="228600" y="6027317"/>
            <a:ext cx="8686800" cy="415498"/>
          </a:xfrm>
          <a:prstGeom prst="rect">
            <a:avLst/>
          </a:prstGeom>
          <a:noFill/>
          <a:ln w="9525">
            <a:noFill/>
            <a:miter lim="800000"/>
            <a:headEnd/>
            <a:tailEnd/>
          </a:ln>
        </p:spPr>
        <p:txBody>
          <a:bodyPr wrap="square" anchor="b" anchorCtr="0">
            <a:spAutoFit/>
          </a:bodyPr>
          <a:lstStyle/>
          <a:p>
            <a:pPr lvl="0"/>
            <a:r>
              <a:rPr lang="en-US" sz="1050" dirty="0">
                <a:solidFill>
                  <a:prstClr val="black"/>
                </a:solidFill>
              </a:rPr>
              <a:t>This summary slide represents the opinions of the authors. </a:t>
            </a:r>
            <a:r>
              <a:rPr lang="en-GB" sz="1050" dirty="0" smtClean="0"/>
              <a:t>For </a:t>
            </a:r>
            <a:r>
              <a:rPr lang="en-GB" sz="1050" dirty="0"/>
              <a:t>a full list of acknowledgments and disclosures for all authors of this article, please see the full text online. </a:t>
            </a:r>
            <a:r>
              <a:rPr lang="en-US" sz="1050" dirty="0"/>
              <a:t>© The Author(s) </a:t>
            </a:r>
            <a:r>
              <a:rPr lang="en-US" sz="1050" dirty="0" smtClean="0"/>
              <a:t>2019</a:t>
            </a:r>
            <a:r>
              <a:rPr lang="en-US" sz="1050" dirty="0" smtClean="0"/>
              <a:t>.</a:t>
            </a:r>
            <a:r>
              <a:rPr lang="en-US" sz="1050" b="1" dirty="0" smtClean="0"/>
              <a:t> </a:t>
            </a:r>
            <a:endParaRPr lang="en-GB" sz="1050" dirty="0">
              <a:solidFill>
                <a:prstClr val="black"/>
              </a:solidFill>
            </a:endParaRPr>
          </a:p>
        </p:txBody>
      </p:sp>
      <p:sp>
        <p:nvSpPr>
          <p:cNvPr id="10" name="Subtitle 2"/>
          <p:cNvSpPr>
            <a:spLocks noGrp="1"/>
          </p:cNvSpPr>
          <p:nvPr>
            <p:ph type="subTitle" idx="10"/>
          </p:nvPr>
        </p:nvSpPr>
        <p:spPr>
          <a:xfrm>
            <a:off x="381000" y="6422485"/>
            <a:ext cx="8735291" cy="331695"/>
          </a:xfrm>
        </p:spPr>
        <p:txBody>
          <a:bodyPr/>
          <a:lstStyle/>
          <a:p>
            <a:r>
              <a:rPr lang="en-US" sz="900" b="1" dirty="0"/>
              <a:t>Insulin Resistance in Type 1 Diabetes Mellitus and its Association with Patient’s Micro and Macrovascular Complications, Sex Hormones and Other Clinical Data</a:t>
            </a:r>
            <a:endParaRPr lang="en-GB" sz="900" dirty="0"/>
          </a:p>
          <a:p>
            <a:r>
              <a:rPr lang="lt-LT" dirty="0" smtClean="0"/>
              <a:t>Šimonienė</a:t>
            </a:r>
            <a:r>
              <a:rPr lang="en-GB" dirty="0" smtClean="0"/>
              <a:t>,</a:t>
            </a:r>
            <a:r>
              <a:rPr lang="en-US" dirty="0" smtClean="0"/>
              <a:t> D., et </a:t>
            </a:r>
            <a:r>
              <a:rPr lang="en-US" dirty="0"/>
              <a:t>al. </a:t>
            </a:r>
            <a:r>
              <a:rPr lang="en-GB" dirty="0" smtClean="0"/>
              <a:t>Diabetes </a:t>
            </a:r>
            <a:r>
              <a:rPr lang="en-GB" dirty="0" err="1"/>
              <a:t>Ther</a:t>
            </a:r>
            <a:r>
              <a:rPr lang="en-GB" dirty="0"/>
              <a:t>. 2019.</a:t>
            </a:r>
          </a:p>
        </p:txBody>
      </p:sp>
    </p:spTree>
  </p:cSld>
  <p:clrMapOvr>
    <a:masterClrMapping/>
  </p:clrMapOvr>
</p:sld>
</file>

<file path=ppt/theme/theme1.xml><?xml version="1.0" encoding="utf-8"?>
<a:theme xmlns:a="http://schemas.openxmlformats.org/drawingml/2006/main" name="Slide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461</Words>
  <Application>Microsoft Office PowerPoint</Application>
  <PresentationFormat>On-screen Show (4:3)</PresentationFormat>
  <Paragraphs>11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Slide Master</vt:lpstr>
      <vt:lpstr>PowerPoint Presentation</vt:lpstr>
    </vt:vector>
  </TitlesOfParts>
  <Company>Springer-SBM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hayw01</dc:creator>
  <cp:lastModifiedBy>Deborah Dearden</cp:lastModifiedBy>
  <cp:revision>69</cp:revision>
  <dcterms:created xsi:type="dcterms:W3CDTF">2010-11-02T11:52:55Z</dcterms:created>
  <dcterms:modified xsi:type="dcterms:W3CDTF">2019-11-04T14:43:27Z</dcterms:modified>
</cp:coreProperties>
</file>