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handoutMasterIdLst>
    <p:handoutMasterId r:id="rId3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751"/>
    <a:srgbClr val="F7403A"/>
    <a:srgbClr val="FF716C"/>
    <a:srgbClr val="622AB6"/>
    <a:srgbClr val="522398"/>
    <a:srgbClr val="5A27A7"/>
    <a:srgbClr val="178088"/>
    <a:srgbClr val="0E6A72"/>
    <a:srgbClr val="00459A"/>
    <a:srgbClr val="002A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2" autoAdjust="0"/>
    <p:restoredTop sz="94628" autoAdjust="0"/>
  </p:normalViewPr>
  <p:slideViewPr>
    <p:cSldViewPr>
      <p:cViewPr varScale="1">
        <p:scale>
          <a:sx n="112" d="100"/>
          <a:sy n="112" d="100"/>
        </p:scale>
        <p:origin x="-11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471BEF-8C31-4AC7-9B0E-F24BE1A01E71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62904-C6A5-4089-965A-164025512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577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135563"/>
          </a:xfrm>
          <a:prstGeom prst="rect">
            <a:avLst/>
          </a:prstGeom>
        </p:spPr>
        <p:txBody>
          <a:bodyPr/>
          <a:lstStyle>
            <a:lvl1pPr>
              <a:buClr>
                <a:srgbClr val="FF5751"/>
              </a:buClr>
              <a:defRPr/>
            </a:lvl1pPr>
            <a:lvl2pPr>
              <a:buClr>
                <a:srgbClr val="FF5751"/>
              </a:buClr>
              <a:defRPr/>
            </a:lvl2pPr>
            <a:lvl3pPr>
              <a:buClr>
                <a:srgbClr val="FF5751"/>
              </a:buClr>
              <a:defRPr/>
            </a:lvl3pPr>
            <a:lvl4pPr>
              <a:buClr>
                <a:srgbClr val="FF5751"/>
              </a:buClr>
              <a:defRPr/>
            </a:lvl4pPr>
            <a:lvl5pPr>
              <a:buClr>
                <a:srgbClr val="FF575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0" hasCustomPrompt="1"/>
          </p:nvPr>
        </p:nvSpPr>
        <p:spPr>
          <a:xfrm>
            <a:off x="1981200" y="6526304"/>
            <a:ext cx="7104530" cy="33169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reference text</a:t>
            </a:r>
            <a:endParaRPr lang="en-US" dirty="0"/>
          </a:p>
        </p:txBody>
      </p:sp>
      <p:grpSp>
        <p:nvGrpSpPr>
          <p:cNvPr id="5" name="Group 4"/>
          <p:cNvGrpSpPr/>
          <p:nvPr userDrawn="1"/>
        </p:nvGrpSpPr>
        <p:grpSpPr>
          <a:xfrm>
            <a:off x="152400" y="162000"/>
            <a:ext cx="7507465" cy="6595329"/>
            <a:chOff x="152400" y="162000"/>
            <a:chExt cx="7507465" cy="6595329"/>
          </a:xfrm>
        </p:grpSpPr>
        <p:pic>
          <p:nvPicPr>
            <p:cNvPr id="7" name="Picture 6" descr="Adis_white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152400" y="6574464"/>
              <a:ext cx="653742" cy="182865"/>
            </a:xfrm>
            <a:prstGeom prst="rect">
              <a:avLst/>
            </a:prstGeom>
          </p:spPr>
        </p:pic>
        <p:pic>
          <p:nvPicPr>
            <p:cNvPr id="8" name="Picture 7" descr="open_access_icon.pn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6732000" y="162000"/>
              <a:ext cx="927865" cy="329611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2" name="Picture 11" descr="Neurology Head.jpg"/>
            <p:cNvPicPr>
              <a:picLocks noChangeAspect="1"/>
            </p:cNvPicPr>
            <p:nvPr userDrawn="1"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144000" cy="628650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 userDrawn="1"/>
          </p:nvSpPr>
          <p:spPr>
            <a:xfrm>
              <a:off x="0" y="6477000"/>
              <a:ext cx="9144000" cy="381000"/>
            </a:xfrm>
            <a:prstGeom prst="rect">
              <a:avLst/>
            </a:prstGeom>
            <a:solidFill>
              <a:srgbClr val="F7403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n>
                  <a:noFill/>
                </a:ln>
              </a:endParaRPr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0" y="6431280"/>
              <a:ext cx="9144000" cy="45720"/>
            </a:xfrm>
            <a:prstGeom prst="rect">
              <a:avLst/>
            </a:prstGeom>
            <a:solidFill>
              <a:srgbClr val="FF57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n>
                  <a:noFill/>
                </a:ln>
                <a:solidFill>
                  <a:srgbClr val="00459A"/>
                </a:solidFill>
              </a:endParaRPr>
            </a:p>
          </p:txBody>
        </p:sp>
        <p:sp>
          <p:nvSpPr>
            <p:cNvPr id="8" name="TextBox 7"/>
            <p:cNvSpPr txBox="1"/>
            <p:nvPr userDrawn="1"/>
          </p:nvSpPr>
          <p:spPr>
            <a:xfrm>
              <a:off x="7848600" y="82800"/>
              <a:ext cx="1295400" cy="461665"/>
            </a:xfrm>
            <a:prstGeom prst="rect">
              <a:avLst/>
            </a:prstGeom>
            <a:solidFill>
              <a:srgbClr val="FF5751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  <a:latin typeface="Trebuchet MS" pitchFamily="34" charset="0"/>
                </a:rPr>
                <a:t>PEER-REVIEWED SUMMARY SLIDE</a:t>
              </a:r>
              <a:endParaRPr lang="en-US" sz="1200" dirty="0">
                <a:solidFill>
                  <a:schemeClr val="bg1"/>
                </a:solidFill>
                <a:latin typeface="Trebuchet MS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r" defTabSz="914400" rtl="0" eaLnBrk="1" latinLnBrk="0" hangingPunct="1">
        <a:spcBef>
          <a:spcPct val="0"/>
        </a:spcBef>
        <a:buNone/>
        <a:defRPr sz="12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92D050"/>
        </a:buClr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92D050"/>
        </a:buClr>
        <a:buFont typeface="Arial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92D050"/>
        </a:buClr>
        <a:buFont typeface="Arial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92D050"/>
        </a:buClr>
        <a:buFont typeface="Arial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92D050"/>
        </a:buClr>
        <a:buFont typeface="Arial" pitchFamily="34" charset="0"/>
        <a:buChar char="»"/>
        <a:defRPr sz="1200" kern="1200">
          <a:solidFill>
            <a:schemeClr val="tx1">
              <a:lumMod val="65000"/>
              <a:lumOff val="35000"/>
            </a:schemeClr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0"/>
          </p:nvPr>
        </p:nvSpPr>
        <p:spPr>
          <a:xfrm>
            <a:off x="1295400" y="6435136"/>
            <a:ext cx="7772400" cy="331695"/>
          </a:xfrm>
        </p:spPr>
        <p:txBody>
          <a:bodyPr/>
          <a:lstStyle/>
          <a:p>
            <a:r>
              <a:rPr lang="en-US" b="1" dirty="0">
                <a:cs typeface="Times New Roman" panose="02020603050405020304" pitchFamily="18" charset="0"/>
              </a:rPr>
              <a:t>Effect of A-</a:t>
            </a:r>
            <a:r>
              <a:rPr lang="en-US" b="1" dirty="0" err="1">
                <a:cs typeface="Times New Roman" panose="02020603050405020304" pitchFamily="18" charset="0"/>
              </a:rPr>
              <a:t>tDCS</a:t>
            </a:r>
            <a:r>
              <a:rPr lang="en-US" b="1" dirty="0">
                <a:cs typeface="Times New Roman" panose="02020603050405020304" pitchFamily="18" charset="0"/>
              </a:rPr>
              <a:t> on articulatory accuracy, word production, and syllable repetition in subjects with aphasia. </a:t>
            </a:r>
            <a:endParaRPr lang="en-US" dirty="0"/>
          </a:p>
          <a:p>
            <a:r>
              <a:rPr lang="pt-BR" dirty="0" smtClean="0"/>
              <a:t>Vila-Nova, C.</a:t>
            </a:r>
            <a:r>
              <a:rPr lang="en-US" dirty="0" smtClean="0"/>
              <a:t>, </a:t>
            </a:r>
            <a:r>
              <a:rPr lang="en-US" dirty="0"/>
              <a:t>et al. </a:t>
            </a:r>
            <a:r>
              <a:rPr lang="en-US" dirty="0" err="1"/>
              <a:t>Neurol</a:t>
            </a:r>
            <a:r>
              <a:rPr lang="en-US" dirty="0"/>
              <a:t> </a:t>
            </a:r>
            <a:r>
              <a:rPr lang="en-US" dirty="0" smtClean="0"/>
              <a:t>Ther.2019.</a:t>
            </a:r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28600" y="6011929"/>
            <a:ext cx="8686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 anchorCtr="0">
            <a:spAutoFit/>
          </a:bodyPr>
          <a:lstStyle/>
          <a:p>
            <a:pPr lvl="0"/>
            <a:r>
              <a:rPr lang="en-US" sz="1100" dirty="0">
                <a:solidFill>
                  <a:prstClr val="black"/>
                </a:solidFill>
              </a:rPr>
              <a:t>This summary slide represents the opinions of the authors. </a:t>
            </a:r>
            <a:r>
              <a:rPr lang="en-GB" sz="1100" dirty="0" smtClean="0">
                <a:solidFill>
                  <a:prstClr val="black"/>
                </a:solidFill>
              </a:rPr>
              <a:t>For </a:t>
            </a:r>
            <a:r>
              <a:rPr lang="en-GB" sz="1100" dirty="0">
                <a:solidFill>
                  <a:prstClr val="black"/>
                </a:solidFill>
              </a:rPr>
              <a:t>a full list of acknowledgments and </a:t>
            </a:r>
            <a:r>
              <a:rPr lang="en-GB" sz="1100" dirty="0" smtClean="0">
                <a:solidFill>
                  <a:prstClr val="black"/>
                </a:solidFill>
              </a:rPr>
              <a:t>disclosures for </a:t>
            </a:r>
            <a:r>
              <a:rPr lang="en-GB" sz="1100" dirty="0">
                <a:solidFill>
                  <a:prstClr val="black"/>
                </a:solidFill>
              </a:rPr>
              <a:t>all authors of this article, please see the full text online. </a:t>
            </a:r>
            <a:r>
              <a:rPr lang="en-US" sz="1100" dirty="0" smtClean="0">
                <a:solidFill>
                  <a:prstClr val="black"/>
                </a:solidFill>
              </a:rPr>
              <a:t>© </a:t>
            </a:r>
            <a:r>
              <a:rPr lang="en-US" sz="1100" dirty="0">
                <a:solidFill>
                  <a:prstClr val="black"/>
                </a:solidFill>
              </a:rPr>
              <a:t>The </a:t>
            </a:r>
            <a:r>
              <a:rPr lang="en-US" sz="1100" dirty="0" smtClean="0">
                <a:solidFill>
                  <a:prstClr val="black"/>
                </a:solidFill>
              </a:rPr>
              <a:t>Author(s) </a:t>
            </a:r>
            <a:r>
              <a:rPr lang="en-US" sz="1100" dirty="0" smtClean="0">
                <a:solidFill>
                  <a:prstClr val="black"/>
                </a:solidFill>
              </a:rPr>
              <a:t>2019</a:t>
            </a:r>
            <a:r>
              <a:rPr lang="en-US" sz="1100" b="1" dirty="0" smtClean="0">
                <a:solidFill>
                  <a:prstClr val="black"/>
                </a:solidFill>
              </a:rPr>
              <a:t>.</a:t>
            </a:r>
            <a:r>
              <a:rPr lang="en-US" sz="1100" dirty="0" smtClean="0">
                <a:solidFill>
                  <a:prstClr val="black"/>
                </a:solidFill>
              </a:rPr>
              <a:t> </a:t>
            </a:r>
            <a:endParaRPr lang="en-GB" sz="1100" dirty="0">
              <a:solidFill>
                <a:prstClr val="black"/>
              </a:solidFill>
            </a:endParaRP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381000" y="1143000"/>
            <a:ext cx="8686800" cy="474433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5751"/>
              </a:buClr>
              <a:buFont typeface="Arial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5751"/>
              </a:buClr>
              <a:buFont typeface="Arial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5751"/>
              </a:buClr>
              <a:buFont typeface="Arial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5751"/>
              </a:buClr>
              <a:buFont typeface="Arial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5751"/>
              </a:buClr>
              <a:buFont typeface="Arial" pitchFamily="34" charset="0"/>
              <a:buChar char="»"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Trebuchet MS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E82D0E"/>
              </a:buClr>
              <a:buFont typeface="Arial" pitchFamily="34" charset="0"/>
              <a:buNone/>
            </a:pPr>
            <a:r>
              <a:rPr lang="en-US" b="1" i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Why carry out this study?</a:t>
            </a:r>
            <a:endParaRPr lang="en-GB" b="1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buClr>
                <a:srgbClr val="E82D0E"/>
              </a:buClr>
            </a:pPr>
            <a:r>
              <a:rPr lang="en-GB" dirty="0">
                <a:solidFill>
                  <a:prstClr val="black">
                    <a:lumMod val="65000"/>
                    <a:lumOff val="35000"/>
                  </a:prstClr>
                </a:solidFill>
              </a:rPr>
              <a:t>Aphasia is one of the most devastating post stroke sequelae. Although speech-language therapy is the gold-standard for rehabilitation of individuals with post-stroke aphasia, the results usually plateau or are </a:t>
            </a:r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limited.</a:t>
            </a:r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buClr>
                <a:srgbClr val="E82D0E"/>
              </a:buClr>
            </a:pPr>
            <a:r>
              <a:rPr lang="en-GB" dirty="0">
                <a:solidFill>
                  <a:prstClr val="black">
                    <a:lumMod val="65000"/>
                    <a:lumOff val="35000"/>
                  </a:prstClr>
                </a:solidFill>
              </a:rPr>
              <a:t>Is A-</a:t>
            </a:r>
            <a:r>
              <a:rPr lang="en-GB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tDCS</a:t>
            </a:r>
            <a:r>
              <a:rPr lang="en-GB" dirty="0">
                <a:solidFill>
                  <a:prstClr val="black">
                    <a:lumMod val="65000"/>
                    <a:lumOff val="35000"/>
                  </a:prstClr>
                </a:solidFill>
              </a:rPr>
              <a:t> compared to sham </a:t>
            </a:r>
            <a:r>
              <a:rPr lang="en-GB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tDCS</a:t>
            </a:r>
            <a:r>
              <a:rPr lang="en-GB" dirty="0">
                <a:solidFill>
                  <a:prstClr val="black">
                    <a:lumMod val="65000"/>
                    <a:lumOff val="35000"/>
                  </a:prstClr>
                </a:solidFill>
              </a:rPr>
              <a:t> a possible therapeutic tool to promote aphasia rehabilitation in adults with post-stroke </a:t>
            </a:r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sequelae?</a:t>
            </a:r>
          </a:p>
          <a:p>
            <a:pPr marL="0" indent="0">
              <a:buClr>
                <a:srgbClr val="E82D0E"/>
              </a:buClr>
              <a:buNone/>
            </a:pPr>
            <a:r>
              <a:rPr lang="en-US" b="1" i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What was learned from the study?</a:t>
            </a:r>
            <a:endParaRPr lang="en-GB" b="1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buClr>
                <a:srgbClr val="E82D0E"/>
              </a:buClr>
            </a:pPr>
            <a:r>
              <a:rPr lang="en-GB" dirty="0">
                <a:solidFill>
                  <a:prstClr val="black">
                    <a:lumMod val="65000"/>
                    <a:lumOff val="35000"/>
                  </a:prstClr>
                </a:solidFill>
              </a:rPr>
              <a:t>A-</a:t>
            </a:r>
            <a:r>
              <a:rPr lang="en-GB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tDCS</a:t>
            </a:r>
            <a:r>
              <a:rPr lang="en-GB" dirty="0">
                <a:solidFill>
                  <a:prstClr val="black">
                    <a:lumMod val="65000"/>
                    <a:lumOff val="35000"/>
                  </a:prstClr>
                </a:solidFill>
              </a:rPr>
              <a:t> improved articulatory accuracy in individuals with post stroke </a:t>
            </a:r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aphasia.</a:t>
            </a:r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buClr>
                <a:srgbClr val="E82D0E"/>
              </a:buClr>
            </a:pPr>
            <a:r>
              <a:rPr lang="en-GB" dirty="0">
                <a:solidFill>
                  <a:prstClr val="black">
                    <a:lumMod val="65000"/>
                    <a:lumOff val="35000"/>
                  </a:prstClr>
                </a:solidFill>
              </a:rPr>
              <a:t>A-</a:t>
            </a:r>
            <a:r>
              <a:rPr lang="en-GB" dirty="0" err="1">
                <a:solidFill>
                  <a:prstClr val="black">
                    <a:lumMod val="65000"/>
                    <a:lumOff val="35000"/>
                  </a:prstClr>
                </a:solidFill>
              </a:rPr>
              <a:t>tDCS</a:t>
            </a:r>
            <a:r>
              <a:rPr lang="en-GB" dirty="0">
                <a:solidFill>
                  <a:prstClr val="black">
                    <a:lumMod val="65000"/>
                    <a:lumOff val="35000"/>
                  </a:prstClr>
                </a:solidFill>
              </a:rPr>
              <a:t> did not improve syllable production and word </a:t>
            </a:r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repetition. </a:t>
            </a:r>
            <a:endParaRPr lang="en-GB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buClr>
                <a:srgbClr val="E82D0E"/>
              </a:buClr>
            </a:pPr>
            <a:r>
              <a:rPr lang="en-GB" dirty="0">
                <a:solidFill>
                  <a:prstClr val="black">
                    <a:lumMod val="65000"/>
                    <a:lumOff val="35000"/>
                  </a:prstClr>
                </a:solidFill>
              </a:rPr>
              <a:t>Qualitative improvement in the naming and syllable repetition tasks was </a:t>
            </a:r>
            <a:r>
              <a:rPr lang="en-GB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observed.</a:t>
            </a:r>
            <a:endParaRPr lang="en-US" sz="11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ide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166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Slide Master</vt:lpstr>
      <vt:lpstr>PowerPoint Presentation</vt:lpstr>
    </vt:vector>
  </TitlesOfParts>
  <Company>Springer-SBM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hayw01</dc:creator>
  <cp:lastModifiedBy>Deborah Dearden</cp:lastModifiedBy>
  <cp:revision>56</cp:revision>
  <dcterms:created xsi:type="dcterms:W3CDTF">2010-11-02T11:52:55Z</dcterms:created>
  <dcterms:modified xsi:type="dcterms:W3CDTF">2019-07-30T13:54:59Z</dcterms:modified>
</cp:coreProperties>
</file>