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
  </p:notesMasterIdLst>
  <p:handoutMasterIdLst>
    <p:handoutMasterId r:id="rId4"/>
  </p:handout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1964"/>
    <a:srgbClr val="403B7A"/>
    <a:srgbClr val="95160D"/>
    <a:srgbClr val="CA3B3A"/>
    <a:srgbClr val="A31810"/>
    <a:srgbClr val="92150C"/>
    <a:srgbClr val="7C1308"/>
    <a:srgbClr val="185D37"/>
    <a:srgbClr val="477E5E"/>
    <a:srgbClr val="1F68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22" autoAdjust="0"/>
    <p:restoredTop sz="94628" autoAdjust="0"/>
  </p:normalViewPr>
  <p:slideViewPr>
    <p:cSldViewPr>
      <p:cViewPr varScale="1">
        <p:scale>
          <a:sx n="115" d="100"/>
          <a:sy n="115" d="100"/>
        </p:scale>
        <p:origin x="1934" y="5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7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BA00BDE-7E37-4EAD-BB6F-0A7CCB823AAE}" type="datetimeFigureOut">
              <a:rPr lang="en-GB" smtClean="0"/>
              <a:t>21/05/2024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C11788-BFC0-493A-86F6-24063E227C33}" type="slidenum">
              <a:rPr lang="en-GB" smtClean="0"/>
              <a:t>‹#›</a:t>
            </a:fld>
            <a:endParaRPr lang="en-GB"/>
          </a:p>
        </p:txBody>
      </p:sp>
    </p:spTree>
    <p:extLst>
      <p:ext uri="{BB962C8B-B14F-4D97-AF65-F5344CB8AC3E}">
        <p14:creationId xmlns:p14="http://schemas.microsoft.com/office/powerpoint/2010/main" val="869176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82447A-A74C-4886-91DA-A8789A8DAD5F}" type="datetimeFigureOut">
              <a:rPr lang="en-GB" smtClean="0"/>
              <a:t>21/05/2024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DEC516-F8F8-44F2-8226-68075DDAF4E0}" type="slidenum">
              <a:rPr lang="en-GB" smtClean="0"/>
              <a:t>‹#›</a:t>
            </a:fld>
            <a:endParaRPr lang="en-GB"/>
          </a:p>
        </p:txBody>
      </p:sp>
    </p:spTree>
    <p:extLst>
      <p:ext uri="{BB962C8B-B14F-4D97-AF65-F5344CB8AC3E}">
        <p14:creationId xmlns:p14="http://schemas.microsoft.com/office/powerpoint/2010/main" val="3239280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DEC516-F8F8-44F2-8226-68075DDAF4E0}" type="slidenum">
              <a:rPr lang="en-GB" smtClean="0"/>
              <a:t>1</a:t>
            </a:fld>
            <a:endParaRPr lang="en-GB"/>
          </a:p>
        </p:txBody>
      </p:sp>
    </p:spTree>
    <p:extLst>
      <p:ext uri="{BB962C8B-B14F-4D97-AF65-F5344CB8AC3E}">
        <p14:creationId xmlns:p14="http://schemas.microsoft.com/office/powerpoint/2010/main" val="11694849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ummary Slide">
    <p:spTree>
      <p:nvGrpSpPr>
        <p:cNvPr id="1" name=""/>
        <p:cNvGrpSpPr/>
        <p:nvPr/>
      </p:nvGrpSpPr>
      <p:grpSpPr>
        <a:xfrm>
          <a:off x="0" y="0"/>
          <a:ext cx="0" cy="0"/>
          <a:chOff x="0" y="0"/>
          <a:chExt cx="0" cy="0"/>
        </a:xfrm>
      </p:grpSpPr>
      <p:sp>
        <p:nvSpPr>
          <p:cNvPr id="13" name="Content Placeholder 2"/>
          <p:cNvSpPr>
            <a:spLocks noGrp="1"/>
          </p:cNvSpPr>
          <p:nvPr>
            <p:ph idx="1"/>
          </p:nvPr>
        </p:nvSpPr>
        <p:spPr>
          <a:xfrm>
            <a:off x="228600" y="990600"/>
            <a:ext cx="8686800" cy="5135563"/>
          </a:xfrm>
          <a:prstGeom prst="rect">
            <a:avLst/>
          </a:prstGeom>
        </p:spPr>
        <p:txBody>
          <a:bodyPr/>
          <a:lstStyle>
            <a:lvl1pPr>
              <a:buClr>
                <a:srgbClr val="1F1964"/>
              </a:buClr>
              <a:defRPr/>
            </a:lvl1pPr>
            <a:lvl2pPr>
              <a:buClr>
                <a:srgbClr val="1F1964"/>
              </a:buClr>
              <a:defRPr/>
            </a:lvl2pPr>
            <a:lvl3pPr>
              <a:buClr>
                <a:srgbClr val="1F1964"/>
              </a:buClr>
              <a:defRPr/>
            </a:lvl3pPr>
            <a:lvl4pPr>
              <a:buClr>
                <a:srgbClr val="1F1964"/>
              </a:buClr>
              <a:defRPr/>
            </a:lvl4pPr>
            <a:lvl5pPr>
              <a:buClr>
                <a:srgbClr val="1F1964"/>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ubtitle 2"/>
          <p:cNvSpPr>
            <a:spLocks noGrp="1"/>
          </p:cNvSpPr>
          <p:nvPr>
            <p:ph type="subTitle" idx="10" hasCustomPrompt="1"/>
          </p:nvPr>
        </p:nvSpPr>
        <p:spPr>
          <a:xfrm>
            <a:off x="1981200" y="6526304"/>
            <a:ext cx="7104530" cy="331695"/>
          </a:xfrm>
          <a:prstGeom prst="rect">
            <a:avLst/>
          </a:prstGeom>
        </p:spPr>
        <p:txBody>
          <a:bodyPr/>
          <a:lstStyle>
            <a:lvl1pPr marL="0" indent="0" algn="r">
              <a:buNone/>
              <a:defRPr sz="11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[Surname Initial], et al. Am J </a:t>
            </a:r>
            <a:r>
              <a:rPr lang="en-US" dirty="0" err="1"/>
              <a:t>Clin</a:t>
            </a:r>
            <a:r>
              <a:rPr lang="en-US" dirty="0"/>
              <a:t> </a:t>
            </a:r>
            <a:r>
              <a:rPr lang="en-US" dirty="0" err="1"/>
              <a:t>Dermatol</a:t>
            </a:r>
            <a:r>
              <a:rPr lang="en-US" dirty="0"/>
              <a:t>. [YEAR]. [INSERT DOI]</a:t>
            </a:r>
          </a:p>
        </p:txBody>
      </p:sp>
      <p:pic>
        <p:nvPicPr>
          <p:cNvPr id="7" name="Picture 6" descr="Adis_white.png"/>
          <p:cNvPicPr>
            <a:picLocks noChangeAspect="1"/>
          </p:cNvPicPr>
          <p:nvPr userDrawn="1"/>
        </p:nvPicPr>
        <p:blipFill>
          <a:blip r:embed="rId2" cstate="print"/>
          <a:stretch>
            <a:fillRect/>
          </a:stretch>
        </p:blipFill>
        <p:spPr>
          <a:xfrm>
            <a:off x="152400" y="6574464"/>
            <a:ext cx="653742" cy="18286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6477000"/>
            <a:ext cx="9144000" cy="381000"/>
          </a:xfrm>
          <a:prstGeom prst="rect">
            <a:avLst/>
          </a:prstGeom>
          <a:solidFill>
            <a:srgbClr val="1F1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nvGrpSpPr>
          <p:cNvPr id="2" name="Group 1"/>
          <p:cNvGrpSpPr/>
          <p:nvPr userDrawn="1"/>
        </p:nvGrpSpPr>
        <p:grpSpPr>
          <a:xfrm>
            <a:off x="0" y="-15980"/>
            <a:ext cx="9144000" cy="771525"/>
            <a:chOff x="0" y="0"/>
            <a:chExt cx="9144000" cy="771525"/>
          </a:xfrm>
        </p:grpSpPr>
        <p:sp>
          <p:nvSpPr>
            <p:cNvPr id="3" name="Rectangle 2"/>
            <p:cNvSpPr/>
            <p:nvPr userDrawn="1"/>
          </p:nvSpPr>
          <p:spPr>
            <a:xfrm>
              <a:off x="0" y="0"/>
              <a:ext cx="9144000" cy="771525"/>
            </a:xfrm>
            <a:prstGeom prst="rect">
              <a:avLst/>
            </a:prstGeom>
            <a:solidFill>
              <a:srgbClr val="1F1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userDrawn="1"/>
          </p:nvGrpSpPr>
          <p:grpSpPr>
            <a:xfrm>
              <a:off x="7696200" y="137257"/>
              <a:ext cx="1447800" cy="534383"/>
              <a:chOff x="7696200" y="116775"/>
              <a:chExt cx="1447800" cy="620967"/>
            </a:xfrm>
            <a:effectLst>
              <a:outerShdw blurRad="50800" dist="38100" dir="5400000" algn="ctr" rotWithShape="0">
                <a:schemeClr val="tx1">
                  <a:alpha val="40000"/>
                </a:schemeClr>
              </a:outerShdw>
            </a:effectLst>
          </p:grpSpPr>
          <p:sp>
            <p:nvSpPr>
              <p:cNvPr id="9" name="Rectangle 8"/>
              <p:cNvSpPr/>
              <p:nvPr/>
            </p:nvSpPr>
            <p:spPr>
              <a:xfrm>
                <a:off x="7696200" y="116775"/>
                <a:ext cx="1447800" cy="620967"/>
              </a:xfrm>
              <a:prstGeom prst="rect">
                <a:avLst/>
              </a:prstGeom>
              <a:solidFill>
                <a:srgbClr val="403B7A"/>
              </a:solidFill>
              <a:ln>
                <a:solidFill>
                  <a:srgbClr val="403B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7775455" y="194788"/>
                <a:ext cx="1289289" cy="500702"/>
              </a:xfrm>
              <a:prstGeom prst="rect">
                <a:avLst/>
              </a:prstGeom>
              <a:noFill/>
              <a:effectLst/>
            </p:spPr>
            <p:txBody>
              <a:bodyPr wrap="square" rtlCol="0">
                <a:spAutoFit/>
              </a:bodyPr>
              <a:lstStyle/>
              <a:p>
                <a:pPr algn="ctr"/>
                <a:r>
                  <a:rPr lang="en-GB" sz="1100" b="0" dirty="0">
                    <a:solidFill>
                      <a:schemeClr val="bg1"/>
                    </a:solidFill>
                    <a:latin typeface="Trebuchet MS" panose="020B0603020202020204" pitchFamily="34" charset="0"/>
                  </a:rPr>
                  <a:t>PEER-REVIEWED</a:t>
                </a:r>
              </a:p>
              <a:p>
                <a:pPr algn="ctr"/>
                <a:r>
                  <a:rPr lang="en-GB" sz="1100" b="0" dirty="0">
                    <a:solidFill>
                      <a:schemeClr val="bg1"/>
                    </a:solidFill>
                    <a:latin typeface="Trebuchet MS" panose="020B0603020202020204" pitchFamily="34" charset="0"/>
                  </a:rPr>
                  <a:t>FEATURE</a:t>
                </a:r>
              </a:p>
            </p:txBody>
          </p:sp>
        </p:grpSp>
      </p:grpSp>
      <p:sp>
        <p:nvSpPr>
          <p:cNvPr id="14" name="TextBox 13"/>
          <p:cNvSpPr txBox="1"/>
          <p:nvPr userDrawn="1"/>
        </p:nvSpPr>
        <p:spPr>
          <a:xfrm>
            <a:off x="228600" y="188413"/>
            <a:ext cx="4953000" cy="400110"/>
          </a:xfrm>
          <a:prstGeom prst="rect">
            <a:avLst/>
          </a:prstGeom>
          <a:noFill/>
        </p:spPr>
        <p:txBody>
          <a:bodyPr wrap="square" rtlCol="0">
            <a:spAutoFit/>
          </a:bodyPr>
          <a:lstStyle/>
          <a:p>
            <a:r>
              <a:rPr lang="en-GB" sz="2000" b="1" i="0" dirty="0">
                <a:solidFill>
                  <a:schemeClr val="bg1"/>
                </a:solidFill>
              </a:rPr>
              <a:t>American Journal of Clinical Dermatology</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r" defTabSz="914400" rtl="0" eaLnBrk="1" latinLnBrk="0" hangingPunct="1">
        <a:spcBef>
          <a:spcPct val="0"/>
        </a:spcBef>
        <a:buNone/>
        <a:defRPr sz="1200" kern="1200">
          <a:solidFill>
            <a:schemeClr val="bg1"/>
          </a:solidFill>
          <a:latin typeface="Trebuchet MS" pitchFamily="34" charset="0"/>
          <a:ea typeface="+mj-ea"/>
          <a:cs typeface="+mj-cs"/>
        </a:defRPr>
      </a:lvl1pPr>
    </p:titleStyle>
    <p:bodyStyle>
      <a:lvl1pPr marL="342900" indent="-342900" algn="l" defTabSz="914400" rtl="0" eaLnBrk="1" latinLnBrk="0" hangingPunct="1">
        <a:spcBef>
          <a:spcPct val="20000"/>
        </a:spcBef>
        <a:buClr>
          <a:srgbClr val="92D050"/>
        </a:buClr>
        <a:buFont typeface="Arial" pitchFamily="34" charset="0"/>
        <a:buChar char="•"/>
        <a:defRPr sz="2000" kern="1200">
          <a:solidFill>
            <a:schemeClr val="tx1">
              <a:lumMod val="65000"/>
              <a:lumOff val="35000"/>
            </a:schemeClr>
          </a:solidFill>
          <a:latin typeface="Trebuchet MS" pitchFamily="34" charset="0"/>
          <a:ea typeface="+mn-ea"/>
          <a:cs typeface="+mn-cs"/>
        </a:defRPr>
      </a:lvl1pPr>
      <a:lvl2pPr marL="742950" indent="-285750" algn="l" defTabSz="914400" rtl="0" eaLnBrk="1" latinLnBrk="0" hangingPunct="1">
        <a:spcBef>
          <a:spcPct val="20000"/>
        </a:spcBef>
        <a:buClr>
          <a:srgbClr val="92D050"/>
        </a:buClr>
        <a:buFont typeface="Arial" pitchFamily="34" charset="0"/>
        <a:buChar char="–"/>
        <a:defRPr sz="1800" kern="1200">
          <a:solidFill>
            <a:schemeClr val="tx1">
              <a:lumMod val="65000"/>
              <a:lumOff val="35000"/>
            </a:schemeClr>
          </a:solidFill>
          <a:latin typeface="Trebuchet MS" pitchFamily="34" charset="0"/>
          <a:ea typeface="+mn-ea"/>
          <a:cs typeface="+mn-cs"/>
        </a:defRPr>
      </a:lvl2pPr>
      <a:lvl3pPr marL="1143000" indent="-228600" algn="l" defTabSz="914400" rtl="0" eaLnBrk="1" latinLnBrk="0" hangingPunct="1">
        <a:spcBef>
          <a:spcPct val="20000"/>
        </a:spcBef>
        <a:buClr>
          <a:srgbClr val="92D050"/>
        </a:buClr>
        <a:buFont typeface="Arial" pitchFamily="34" charset="0"/>
        <a:buChar char="•"/>
        <a:defRPr sz="1600" kern="1200">
          <a:solidFill>
            <a:schemeClr val="tx1">
              <a:lumMod val="65000"/>
              <a:lumOff val="35000"/>
            </a:schemeClr>
          </a:solidFill>
          <a:latin typeface="Trebuchet MS" pitchFamily="34" charset="0"/>
          <a:ea typeface="+mn-ea"/>
          <a:cs typeface="+mn-cs"/>
        </a:defRPr>
      </a:lvl3pPr>
      <a:lvl4pPr marL="1600200" indent="-228600" algn="l" defTabSz="914400" rtl="0" eaLnBrk="1" latinLnBrk="0" hangingPunct="1">
        <a:spcBef>
          <a:spcPct val="20000"/>
        </a:spcBef>
        <a:buClr>
          <a:srgbClr val="92D050"/>
        </a:buClr>
        <a:buFont typeface="Arial" pitchFamily="34" charset="0"/>
        <a:buChar char="–"/>
        <a:defRPr sz="1400" kern="1200">
          <a:solidFill>
            <a:schemeClr val="tx1">
              <a:lumMod val="65000"/>
              <a:lumOff val="35000"/>
            </a:schemeClr>
          </a:solidFill>
          <a:latin typeface="Trebuchet MS" pitchFamily="34" charset="0"/>
          <a:ea typeface="+mn-ea"/>
          <a:cs typeface="+mn-cs"/>
        </a:defRPr>
      </a:lvl4pPr>
      <a:lvl5pPr marL="2057400" indent="-228600" algn="l" defTabSz="914400" rtl="0" eaLnBrk="1" latinLnBrk="0" hangingPunct="1">
        <a:spcBef>
          <a:spcPct val="20000"/>
        </a:spcBef>
        <a:buClr>
          <a:srgbClr val="92D050"/>
        </a:buClr>
        <a:buFont typeface="Arial" pitchFamily="34" charset="0"/>
        <a:buChar char="»"/>
        <a:defRPr sz="1200" kern="1200">
          <a:solidFill>
            <a:schemeClr val="tx1">
              <a:lumMod val="65000"/>
              <a:lumOff val="35000"/>
            </a:schemeClr>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7964269" cy="4495800"/>
          </a:xfrm>
        </p:spPr>
        <p:txBody>
          <a:bodyPr/>
          <a:lstStyle/>
          <a:p>
            <a:pPr marL="0" indent="0">
              <a:buNone/>
            </a:pPr>
            <a:r>
              <a:rPr lang="en-GB" sz="1600" b="1" dirty="0"/>
              <a:t>Plain Language Summary</a:t>
            </a:r>
          </a:p>
          <a:p>
            <a:pPr marL="0" indent="0">
              <a:buNone/>
            </a:pPr>
            <a:r>
              <a:rPr lang="en-NZ" sz="1400" dirty="0"/>
              <a:t>Abrocitinib is an approved treatment for people with moderate or severe atopic dermatitis, also known as AD or atopic eczema. Abrocitinib is a tablet that is taken by mouth once a day. This safety analysis looked at the side effects of treatment in a large group of adults and adolescents with moderate or severe AD who took abrocitinib up to a maximum of almost 4 </a:t>
            </a:r>
            <a:r>
              <a:rPr lang="en-NZ" sz="1400" dirty="0" err="1"/>
              <a:t>years.This</a:t>
            </a:r>
            <a:r>
              <a:rPr lang="en-NZ" sz="1400" dirty="0"/>
              <a:t> analysis also looked at which people were more likely to have certain side effects after taking abrocitinib. The results from this analysis were similar to those of previous safety analyses with abrocitinib, with no new side effects. Infections such as shingles, pneumonia, or herpes simplex can occur during treatment with abrocitinib. Shingles was more likely to occur in people who previously had shingles before taking abrocitinib, or who took the higher dose of abrocitinib (200 mg), or were 65 years of age or older, or had certain blood test results, or lived in Asia. People who are 65 years of age or older and took abrocitinib were more likely to develop some types of cancer, have certain abnormal blood test results, or develop blood clots in the veins than people with AD who were younger and took abrocitinib. Current or former smokers with AD who took abrocitinib were more likely to develop skin cancer (but not melanoma) than people with AD who took abrocitinib but have never smoked. This analysis further shows that abrocitinib had manageable safety in patients with moderate-to-severe AD.</a:t>
            </a:r>
            <a:endParaRPr lang="en-GB" sz="1400" dirty="0"/>
          </a:p>
        </p:txBody>
      </p:sp>
      <p:sp>
        <p:nvSpPr>
          <p:cNvPr id="7" name="Rectangle 3"/>
          <p:cNvSpPr>
            <a:spLocks noChangeArrowheads="1"/>
          </p:cNvSpPr>
          <p:nvPr/>
        </p:nvSpPr>
        <p:spPr bwMode="auto">
          <a:xfrm>
            <a:off x="228600" y="6011929"/>
            <a:ext cx="8686800" cy="430887"/>
          </a:xfrm>
          <a:prstGeom prst="rect">
            <a:avLst/>
          </a:prstGeom>
          <a:noFill/>
          <a:ln w="9525">
            <a:noFill/>
            <a:miter lim="800000"/>
            <a:headEnd/>
            <a:tailEnd/>
          </a:ln>
        </p:spPr>
        <p:txBody>
          <a:bodyPr wrap="square" anchor="b" anchorCtr="0">
            <a:spAutoFit/>
          </a:bodyPr>
          <a:lstStyle/>
          <a:p>
            <a:r>
              <a:rPr lang="en-GB" sz="1100" dirty="0"/>
              <a:t>This plain language summary represents the opinions of the authors. For a full list of declarations, including funding and author disclosure statements, and copyright information, please see the full text online. </a:t>
            </a:r>
          </a:p>
        </p:txBody>
      </p:sp>
      <p:sp>
        <p:nvSpPr>
          <p:cNvPr id="3" name="Subtitle 2"/>
          <p:cNvSpPr>
            <a:spLocks noGrp="1"/>
          </p:cNvSpPr>
          <p:nvPr>
            <p:ph type="subTitle" idx="10"/>
          </p:nvPr>
        </p:nvSpPr>
        <p:spPr>
          <a:xfrm>
            <a:off x="914400" y="6469062"/>
            <a:ext cx="8171330" cy="415833"/>
          </a:xfrm>
        </p:spPr>
        <p:txBody>
          <a:bodyPr/>
          <a:lstStyle/>
          <a:p>
            <a:r>
              <a:rPr lang="en-NZ" sz="800" dirty="0"/>
              <a:t>Integrated Safety Update of Abrocitinib in 3802 Patients with Moderate‑to‑Severe Atopic Dermatitis: Data from More than 5200 Patient‑Years with Up to 4 Years of Exposure</a:t>
            </a:r>
            <a:endParaRPr lang="en-US" sz="800" dirty="0"/>
          </a:p>
          <a:p>
            <a:r>
              <a:rPr lang="en-US" sz="800" dirty="0"/>
              <a:t>Simpson EL, et al</a:t>
            </a:r>
            <a:r>
              <a:rPr lang="en-GB" sz="800" dirty="0"/>
              <a:t> . Am J Clin Dermatol. 2024</a:t>
            </a:r>
            <a:r>
              <a:rPr lang="en-US" sz="800" dirty="0"/>
              <a:t>. https://doi.org/10.1007/s40257-024-00869-w</a:t>
            </a:r>
            <a:endParaRPr lang="en-GB" sz="800" dirty="0"/>
          </a:p>
        </p:txBody>
      </p:sp>
      <p:sp>
        <p:nvSpPr>
          <p:cNvPr id="4" name="AutoShape 4" descr="https://files.slack.com/files-pri/T0LUA5MK4-FUN7NB8MU/biodrug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descr="https://files.slack.com/files-pri/T0LUA5MK4-FUN7NB8MU/biodrugs.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sld>
</file>

<file path=ppt/theme/theme1.xml><?xml version="1.0" encoding="utf-8"?>
<a:theme xmlns:a="http://schemas.openxmlformats.org/drawingml/2006/main" name="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272</TotalTime>
  <Words>366</Words>
  <Application>Microsoft Office PowerPoint</Application>
  <PresentationFormat>On-screen Show (4:3)</PresentationFormat>
  <Paragraphs>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Trebuchet MS</vt:lpstr>
      <vt:lpstr>Slide Master</vt:lpstr>
      <vt:lpstr>PowerPoint Presentation</vt:lpstr>
    </vt:vector>
  </TitlesOfParts>
  <Company>Springer-SBM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hayw01</dc:creator>
  <cp:lastModifiedBy>Kathy Fraser</cp:lastModifiedBy>
  <cp:revision>126</cp:revision>
  <dcterms:created xsi:type="dcterms:W3CDTF">2010-11-02T11:52:55Z</dcterms:created>
  <dcterms:modified xsi:type="dcterms:W3CDTF">2024-05-20T22:29:34Z</dcterms:modified>
</cp:coreProperties>
</file>