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
  </p:notesMasterIdLst>
  <p:handoutMasterIdLst>
    <p:handoutMasterId r:id="rId4"/>
  </p:handout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1964"/>
    <a:srgbClr val="403B7A"/>
    <a:srgbClr val="95160D"/>
    <a:srgbClr val="CA3B3A"/>
    <a:srgbClr val="A31810"/>
    <a:srgbClr val="92150C"/>
    <a:srgbClr val="7C1308"/>
    <a:srgbClr val="185D37"/>
    <a:srgbClr val="477E5E"/>
    <a:srgbClr val="1F68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22" autoAdjust="0"/>
    <p:restoredTop sz="94628" autoAdjust="0"/>
  </p:normalViewPr>
  <p:slideViewPr>
    <p:cSldViewPr>
      <p:cViewPr varScale="1">
        <p:scale>
          <a:sx n="115" d="100"/>
          <a:sy n="115" d="100"/>
        </p:scale>
        <p:origin x="193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7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BA00BDE-7E37-4EAD-BB6F-0A7CCB823AAE}" type="datetimeFigureOut">
              <a:rPr lang="en-GB" smtClean="0"/>
              <a:t>12/05/2023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C11788-BFC0-493A-86F6-24063E227C33}" type="slidenum">
              <a:rPr lang="en-GB" smtClean="0"/>
              <a:t>‹#›</a:t>
            </a:fld>
            <a:endParaRPr lang="en-GB"/>
          </a:p>
        </p:txBody>
      </p:sp>
    </p:spTree>
    <p:extLst>
      <p:ext uri="{BB962C8B-B14F-4D97-AF65-F5344CB8AC3E}">
        <p14:creationId xmlns:p14="http://schemas.microsoft.com/office/powerpoint/2010/main" val="869176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82447A-A74C-4886-91DA-A8789A8DAD5F}" type="datetimeFigureOut">
              <a:rPr lang="en-GB" smtClean="0"/>
              <a:t>12/05/2023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DEC516-F8F8-44F2-8226-68075DDAF4E0}" type="slidenum">
              <a:rPr lang="en-GB" smtClean="0"/>
              <a:t>‹#›</a:t>
            </a:fld>
            <a:endParaRPr lang="en-GB"/>
          </a:p>
        </p:txBody>
      </p:sp>
    </p:spTree>
    <p:extLst>
      <p:ext uri="{BB962C8B-B14F-4D97-AF65-F5344CB8AC3E}">
        <p14:creationId xmlns:p14="http://schemas.microsoft.com/office/powerpoint/2010/main" val="3239280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DEC516-F8F8-44F2-8226-68075DDAF4E0}" type="slidenum">
              <a:rPr lang="en-GB" smtClean="0"/>
              <a:t>1</a:t>
            </a:fld>
            <a:endParaRPr lang="en-GB"/>
          </a:p>
        </p:txBody>
      </p:sp>
    </p:spTree>
    <p:extLst>
      <p:ext uri="{BB962C8B-B14F-4D97-AF65-F5344CB8AC3E}">
        <p14:creationId xmlns:p14="http://schemas.microsoft.com/office/powerpoint/2010/main" val="11694849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ummary Slide">
    <p:spTree>
      <p:nvGrpSpPr>
        <p:cNvPr id="1" name=""/>
        <p:cNvGrpSpPr/>
        <p:nvPr/>
      </p:nvGrpSpPr>
      <p:grpSpPr>
        <a:xfrm>
          <a:off x="0" y="0"/>
          <a:ext cx="0" cy="0"/>
          <a:chOff x="0" y="0"/>
          <a:chExt cx="0" cy="0"/>
        </a:xfrm>
      </p:grpSpPr>
      <p:sp>
        <p:nvSpPr>
          <p:cNvPr id="13" name="Content Placeholder 2"/>
          <p:cNvSpPr>
            <a:spLocks noGrp="1"/>
          </p:cNvSpPr>
          <p:nvPr>
            <p:ph idx="1"/>
          </p:nvPr>
        </p:nvSpPr>
        <p:spPr>
          <a:xfrm>
            <a:off x="228600" y="990600"/>
            <a:ext cx="8686800" cy="5135563"/>
          </a:xfrm>
          <a:prstGeom prst="rect">
            <a:avLst/>
          </a:prstGeom>
        </p:spPr>
        <p:txBody>
          <a:bodyPr/>
          <a:lstStyle>
            <a:lvl1pPr>
              <a:buClr>
                <a:srgbClr val="1F1964"/>
              </a:buClr>
              <a:defRPr/>
            </a:lvl1pPr>
            <a:lvl2pPr>
              <a:buClr>
                <a:srgbClr val="1F1964"/>
              </a:buClr>
              <a:defRPr/>
            </a:lvl2pPr>
            <a:lvl3pPr>
              <a:buClr>
                <a:srgbClr val="1F1964"/>
              </a:buClr>
              <a:defRPr/>
            </a:lvl3pPr>
            <a:lvl4pPr>
              <a:buClr>
                <a:srgbClr val="1F1964"/>
              </a:buClr>
              <a:defRPr/>
            </a:lvl4pPr>
            <a:lvl5pPr>
              <a:buClr>
                <a:srgbClr val="1F1964"/>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ubtitle 2"/>
          <p:cNvSpPr>
            <a:spLocks noGrp="1"/>
          </p:cNvSpPr>
          <p:nvPr>
            <p:ph type="subTitle" idx="10" hasCustomPrompt="1"/>
          </p:nvPr>
        </p:nvSpPr>
        <p:spPr>
          <a:xfrm>
            <a:off x="1981200" y="6526304"/>
            <a:ext cx="7104530" cy="331695"/>
          </a:xfrm>
          <a:prstGeom prst="rect">
            <a:avLst/>
          </a:prstGeom>
        </p:spPr>
        <p:txBody>
          <a:bodyPr/>
          <a:lstStyle>
            <a:lvl1pPr marL="0" indent="0" algn="r">
              <a:buNone/>
              <a:defRPr sz="11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[Surname Initial], et al. Am J </a:t>
            </a:r>
            <a:r>
              <a:rPr lang="en-US" dirty="0" err="1"/>
              <a:t>Clin</a:t>
            </a:r>
            <a:r>
              <a:rPr lang="en-US" dirty="0"/>
              <a:t> </a:t>
            </a:r>
            <a:r>
              <a:rPr lang="en-US" dirty="0" err="1"/>
              <a:t>Dermatol</a:t>
            </a:r>
            <a:r>
              <a:rPr lang="en-US" dirty="0"/>
              <a:t>. [YEAR]. [INSERT DOI]</a:t>
            </a:r>
          </a:p>
        </p:txBody>
      </p:sp>
      <p:pic>
        <p:nvPicPr>
          <p:cNvPr id="7" name="Picture 6" descr="Adis_white.png"/>
          <p:cNvPicPr>
            <a:picLocks noChangeAspect="1"/>
          </p:cNvPicPr>
          <p:nvPr userDrawn="1"/>
        </p:nvPicPr>
        <p:blipFill>
          <a:blip r:embed="rId2" cstate="print"/>
          <a:stretch>
            <a:fillRect/>
          </a:stretch>
        </p:blipFill>
        <p:spPr>
          <a:xfrm>
            <a:off x="152400" y="6574464"/>
            <a:ext cx="653742" cy="18286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6477000"/>
            <a:ext cx="9144000" cy="381000"/>
          </a:xfrm>
          <a:prstGeom prst="rect">
            <a:avLst/>
          </a:prstGeom>
          <a:solidFill>
            <a:srgbClr val="1F1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nvGrpSpPr>
          <p:cNvPr id="2" name="Group 1"/>
          <p:cNvGrpSpPr/>
          <p:nvPr userDrawn="1"/>
        </p:nvGrpSpPr>
        <p:grpSpPr>
          <a:xfrm>
            <a:off x="0" y="-15980"/>
            <a:ext cx="9144000" cy="771525"/>
            <a:chOff x="0" y="0"/>
            <a:chExt cx="9144000" cy="771525"/>
          </a:xfrm>
        </p:grpSpPr>
        <p:sp>
          <p:nvSpPr>
            <p:cNvPr id="3" name="Rectangle 2"/>
            <p:cNvSpPr/>
            <p:nvPr userDrawn="1"/>
          </p:nvSpPr>
          <p:spPr>
            <a:xfrm>
              <a:off x="0" y="0"/>
              <a:ext cx="9144000" cy="771525"/>
            </a:xfrm>
            <a:prstGeom prst="rect">
              <a:avLst/>
            </a:prstGeom>
            <a:solidFill>
              <a:srgbClr val="1F1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userDrawn="1"/>
          </p:nvGrpSpPr>
          <p:grpSpPr>
            <a:xfrm>
              <a:off x="7696200" y="137257"/>
              <a:ext cx="1447800" cy="534383"/>
              <a:chOff x="7696200" y="116775"/>
              <a:chExt cx="1447800" cy="620967"/>
            </a:xfrm>
            <a:effectLst>
              <a:outerShdw blurRad="50800" dist="38100" dir="5400000" algn="ctr" rotWithShape="0">
                <a:schemeClr val="tx1">
                  <a:alpha val="40000"/>
                </a:schemeClr>
              </a:outerShdw>
            </a:effectLst>
          </p:grpSpPr>
          <p:sp>
            <p:nvSpPr>
              <p:cNvPr id="9" name="Rectangle 8"/>
              <p:cNvSpPr/>
              <p:nvPr/>
            </p:nvSpPr>
            <p:spPr>
              <a:xfrm>
                <a:off x="7696200" y="116775"/>
                <a:ext cx="1447800" cy="620967"/>
              </a:xfrm>
              <a:prstGeom prst="rect">
                <a:avLst/>
              </a:prstGeom>
              <a:solidFill>
                <a:srgbClr val="403B7A"/>
              </a:solidFill>
              <a:ln>
                <a:solidFill>
                  <a:srgbClr val="403B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7775455" y="194788"/>
                <a:ext cx="1289289" cy="500702"/>
              </a:xfrm>
              <a:prstGeom prst="rect">
                <a:avLst/>
              </a:prstGeom>
              <a:noFill/>
              <a:effectLst/>
            </p:spPr>
            <p:txBody>
              <a:bodyPr wrap="square" rtlCol="0">
                <a:spAutoFit/>
              </a:bodyPr>
              <a:lstStyle/>
              <a:p>
                <a:pPr algn="ctr"/>
                <a:r>
                  <a:rPr lang="en-GB" sz="1100" b="0" dirty="0">
                    <a:solidFill>
                      <a:schemeClr val="bg1"/>
                    </a:solidFill>
                    <a:latin typeface="Trebuchet MS" panose="020B0603020202020204" pitchFamily="34" charset="0"/>
                  </a:rPr>
                  <a:t>PEER-REVIEWED</a:t>
                </a:r>
              </a:p>
              <a:p>
                <a:pPr algn="ctr"/>
                <a:r>
                  <a:rPr lang="en-GB" sz="1100" b="0" dirty="0">
                    <a:solidFill>
                      <a:schemeClr val="bg1"/>
                    </a:solidFill>
                    <a:latin typeface="Trebuchet MS" panose="020B0603020202020204" pitchFamily="34" charset="0"/>
                  </a:rPr>
                  <a:t>FEATURE</a:t>
                </a:r>
              </a:p>
            </p:txBody>
          </p:sp>
        </p:grpSp>
      </p:grpSp>
      <p:sp>
        <p:nvSpPr>
          <p:cNvPr id="14" name="TextBox 13"/>
          <p:cNvSpPr txBox="1"/>
          <p:nvPr userDrawn="1"/>
        </p:nvSpPr>
        <p:spPr>
          <a:xfrm>
            <a:off x="228600" y="188413"/>
            <a:ext cx="4953000" cy="400110"/>
          </a:xfrm>
          <a:prstGeom prst="rect">
            <a:avLst/>
          </a:prstGeom>
          <a:noFill/>
        </p:spPr>
        <p:txBody>
          <a:bodyPr wrap="square" rtlCol="0">
            <a:spAutoFit/>
          </a:bodyPr>
          <a:lstStyle/>
          <a:p>
            <a:r>
              <a:rPr lang="en-GB" sz="2000" b="1" i="0" dirty="0">
                <a:solidFill>
                  <a:schemeClr val="bg1"/>
                </a:solidFill>
              </a:rPr>
              <a:t>American Journal of Clinical Dermatology</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r" defTabSz="914400" rtl="0" eaLnBrk="1" latinLnBrk="0" hangingPunct="1">
        <a:spcBef>
          <a:spcPct val="0"/>
        </a:spcBef>
        <a:buNone/>
        <a:defRPr sz="1200" kern="1200">
          <a:solidFill>
            <a:schemeClr val="bg1"/>
          </a:solidFill>
          <a:latin typeface="Trebuchet MS" pitchFamily="34" charset="0"/>
          <a:ea typeface="+mj-ea"/>
          <a:cs typeface="+mj-cs"/>
        </a:defRPr>
      </a:lvl1pPr>
    </p:titleStyle>
    <p:bodyStyle>
      <a:lvl1pPr marL="342900" indent="-342900" algn="l" defTabSz="914400" rtl="0" eaLnBrk="1" latinLnBrk="0" hangingPunct="1">
        <a:spcBef>
          <a:spcPct val="20000"/>
        </a:spcBef>
        <a:buClr>
          <a:srgbClr val="92D050"/>
        </a:buClr>
        <a:buFont typeface="Arial" pitchFamily="34" charset="0"/>
        <a:buChar char="•"/>
        <a:defRPr sz="2000" kern="1200">
          <a:solidFill>
            <a:schemeClr val="tx1">
              <a:lumMod val="65000"/>
              <a:lumOff val="35000"/>
            </a:schemeClr>
          </a:solidFill>
          <a:latin typeface="Trebuchet MS" pitchFamily="34" charset="0"/>
          <a:ea typeface="+mn-ea"/>
          <a:cs typeface="+mn-cs"/>
        </a:defRPr>
      </a:lvl1pPr>
      <a:lvl2pPr marL="742950" indent="-285750" algn="l" defTabSz="914400" rtl="0" eaLnBrk="1" latinLnBrk="0" hangingPunct="1">
        <a:spcBef>
          <a:spcPct val="20000"/>
        </a:spcBef>
        <a:buClr>
          <a:srgbClr val="92D050"/>
        </a:buClr>
        <a:buFont typeface="Arial" pitchFamily="34" charset="0"/>
        <a:buChar char="–"/>
        <a:defRPr sz="1800" kern="1200">
          <a:solidFill>
            <a:schemeClr val="tx1">
              <a:lumMod val="65000"/>
              <a:lumOff val="35000"/>
            </a:schemeClr>
          </a:solidFill>
          <a:latin typeface="Trebuchet MS" pitchFamily="34" charset="0"/>
          <a:ea typeface="+mn-ea"/>
          <a:cs typeface="+mn-cs"/>
        </a:defRPr>
      </a:lvl2pPr>
      <a:lvl3pPr marL="1143000" indent="-228600" algn="l" defTabSz="914400" rtl="0" eaLnBrk="1" latinLnBrk="0" hangingPunct="1">
        <a:spcBef>
          <a:spcPct val="20000"/>
        </a:spcBef>
        <a:buClr>
          <a:srgbClr val="92D050"/>
        </a:buClr>
        <a:buFont typeface="Arial" pitchFamily="34" charset="0"/>
        <a:buChar char="•"/>
        <a:defRPr sz="1600" kern="1200">
          <a:solidFill>
            <a:schemeClr val="tx1">
              <a:lumMod val="65000"/>
              <a:lumOff val="35000"/>
            </a:schemeClr>
          </a:solidFill>
          <a:latin typeface="Trebuchet MS" pitchFamily="34" charset="0"/>
          <a:ea typeface="+mn-ea"/>
          <a:cs typeface="+mn-cs"/>
        </a:defRPr>
      </a:lvl3pPr>
      <a:lvl4pPr marL="1600200" indent="-228600" algn="l" defTabSz="914400" rtl="0" eaLnBrk="1" latinLnBrk="0" hangingPunct="1">
        <a:spcBef>
          <a:spcPct val="20000"/>
        </a:spcBef>
        <a:buClr>
          <a:srgbClr val="92D050"/>
        </a:buClr>
        <a:buFont typeface="Arial" pitchFamily="34" charset="0"/>
        <a:buChar char="–"/>
        <a:defRPr sz="1400" kern="1200">
          <a:solidFill>
            <a:schemeClr val="tx1">
              <a:lumMod val="65000"/>
              <a:lumOff val="35000"/>
            </a:schemeClr>
          </a:solidFill>
          <a:latin typeface="Trebuchet MS" pitchFamily="34" charset="0"/>
          <a:ea typeface="+mn-ea"/>
          <a:cs typeface="+mn-cs"/>
        </a:defRPr>
      </a:lvl4pPr>
      <a:lvl5pPr marL="2057400" indent="-228600" algn="l" defTabSz="914400" rtl="0" eaLnBrk="1" latinLnBrk="0" hangingPunct="1">
        <a:spcBef>
          <a:spcPct val="20000"/>
        </a:spcBef>
        <a:buClr>
          <a:srgbClr val="92D050"/>
        </a:buClr>
        <a:buFont typeface="Arial" pitchFamily="34" charset="0"/>
        <a:buChar char="»"/>
        <a:defRPr sz="1200" kern="1200">
          <a:solidFill>
            <a:schemeClr val="tx1">
              <a:lumMod val="65000"/>
              <a:lumOff val="35000"/>
            </a:schemeClr>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1"/>
            <a:ext cx="7964269" cy="4572000"/>
          </a:xfrm>
        </p:spPr>
        <p:txBody>
          <a:bodyPr/>
          <a:lstStyle/>
          <a:p>
            <a:pPr marL="0" indent="0">
              <a:buNone/>
            </a:pPr>
            <a:r>
              <a:rPr lang="en-NZ" sz="1600" b="1" dirty="0"/>
              <a:t>Plain Language Summary</a:t>
            </a:r>
          </a:p>
          <a:p>
            <a:pPr marL="0" indent="0">
              <a:buNone/>
            </a:pPr>
            <a:r>
              <a:rPr lang="en-NZ" sz="1200" dirty="0"/>
              <a:t>Atopic dermatitis (AD) is a common chronic (persistent) skin disease that occurs in up to 7% of adults and approximately 20% of children. Lebrikizumab is a monoclonal antibody that goes against interleukin-13, which is overexpressed in patients with AD. Lebrikizumab is given by injection and is being studied to treat AD. It has been tested in several studies in both adults and adolescents (patients age ≥12 to &lt;18 years). In some of those studies, patients used lebrikizumab by itself and in other studies patients used lebrikizumab in combination with low-to-moderate strength topical (rubbed on the skin) corticosteroid medicines. We examined safety of lebrikizumab by combining the data from eight of those studies and analyzing the data in two datasets. The first dataset compared the safety of lebrikizumab 250 mg injected every 2 weeks with placebo (no drug in the injection) in four 16-week studies in which neither patient nor physician knew whether lebrikizumab or placebo was being injected. The second dataset included four additional studies and examined the safety of lebrikizumab in all patients receiving at least one injection of lebrikizumab at any dose. A total of 1720 patients took lebrikizumab. In the first dataset the frequency of adverse events was similar between lebrikizumab and placebo and most events that did occur were mild or moderate in severity and were not serious. The most common adverse event in patients treated with placebo was atopic dermatitis and in patients treated with lebrikizumab was conjunctivitis. Frequencies of adverse events in the conjunctivitis cluster, which included a search for the terms of conjunctivitis, allergic conjunctivitis, bacterial conjunctivitis, conjunctivitis viral, and giant papillary conjunctivitis, were 2.5% in placebo and 8.5% in lebrikizumab and all events were mild or moderate. Frequencies of injection site reactions were 1.5% in placebo and 2.6% in lebrikizumab, and frequencies of adverse events that led to patients stopping treatment were 1.4% in placebo and 2.3% in lebrikizumab. In the second dataset, the rate of these adverse events did not increase with longer duration of lebrikizumab.  The safety profile for lebrikizumab consisted of adverse events that were mostly nonserious, mild or moderate in severity, and did not lead to stopping treatment. The safety profile was similar in both adults and adolescents. </a:t>
            </a:r>
          </a:p>
          <a:p>
            <a:pPr marL="0" indent="0">
              <a:buNone/>
            </a:pPr>
            <a:endParaRPr lang="en-GB" sz="1200" b="1" dirty="0"/>
          </a:p>
        </p:txBody>
      </p:sp>
      <p:sp>
        <p:nvSpPr>
          <p:cNvPr id="7" name="Rectangle 3"/>
          <p:cNvSpPr>
            <a:spLocks noChangeArrowheads="1"/>
          </p:cNvSpPr>
          <p:nvPr/>
        </p:nvSpPr>
        <p:spPr bwMode="auto">
          <a:xfrm>
            <a:off x="228600" y="6011929"/>
            <a:ext cx="8686800" cy="430887"/>
          </a:xfrm>
          <a:prstGeom prst="rect">
            <a:avLst/>
          </a:prstGeom>
          <a:noFill/>
          <a:ln w="9525">
            <a:noFill/>
            <a:miter lim="800000"/>
            <a:headEnd/>
            <a:tailEnd/>
          </a:ln>
        </p:spPr>
        <p:txBody>
          <a:bodyPr wrap="square" anchor="b" anchorCtr="0">
            <a:spAutoFit/>
          </a:bodyPr>
          <a:lstStyle/>
          <a:p>
            <a:r>
              <a:rPr lang="en-GB" sz="1100" dirty="0"/>
              <a:t>This plain language summary represents the opinions of the authors. For a full list of declarations, including funding and author disclosure statements, and copyright information, please see the full text online. </a:t>
            </a:r>
          </a:p>
        </p:txBody>
      </p:sp>
      <p:sp>
        <p:nvSpPr>
          <p:cNvPr id="3" name="Subtitle 2"/>
          <p:cNvSpPr>
            <a:spLocks noGrp="1"/>
          </p:cNvSpPr>
          <p:nvPr>
            <p:ph type="subTitle" idx="10"/>
          </p:nvPr>
        </p:nvSpPr>
        <p:spPr>
          <a:xfrm>
            <a:off x="2057400" y="6469062"/>
            <a:ext cx="7028330" cy="415833"/>
          </a:xfrm>
        </p:spPr>
        <p:txBody>
          <a:bodyPr/>
          <a:lstStyle/>
          <a:p>
            <a:r>
              <a:rPr lang="en-NZ" sz="800" dirty="0"/>
              <a:t>Safety of lebrikizumab in adults and adolescents with moderate-to-severe atopic dermatitis: an integrated analysis of eight clinical trials. </a:t>
            </a:r>
            <a:endParaRPr lang="en-US" sz="800" dirty="0"/>
          </a:p>
          <a:p>
            <a:r>
              <a:rPr lang="en-US" sz="800" dirty="0"/>
              <a:t>Stein Gold L, et al</a:t>
            </a:r>
            <a:r>
              <a:rPr lang="en-GB" sz="800" dirty="0"/>
              <a:t>. Am J Clin Dermatol. 2023</a:t>
            </a:r>
            <a:r>
              <a:rPr lang="en-US" sz="800" dirty="0"/>
              <a:t>. https://doi.org/10.1007/s40257-023-00792-6</a:t>
            </a:r>
          </a:p>
        </p:txBody>
      </p:sp>
      <p:sp>
        <p:nvSpPr>
          <p:cNvPr id="4" name="AutoShape 4" descr="https://files.slack.com/files-pri/T0LUA5MK4-FUN7NB8MU/biodrug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descr="https://files.slack.com/files-pri/T0LUA5MK4-FUN7NB8MU/biodrugs.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sld>
</file>

<file path=ppt/theme/theme1.xml><?xml version="1.0" encoding="utf-8"?>
<a:theme xmlns:a="http://schemas.openxmlformats.org/drawingml/2006/main" name="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TotalTime>
  <Words>500</Words>
  <Application>Microsoft Office PowerPoint</Application>
  <PresentationFormat>On-screen Show (4:3)</PresentationFormat>
  <Paragraphs>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Trebuchet MS</vt:lpstr>
      <vt:lpstr>Slide Master</vt:lpstr>
      <vt:lpstr>PowerPoint Presentation</vt:lpstr>
    </vt:vector>
  </TitlesOfParts>
  <Company>Springer-SBM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hayw01</dc:creator>
  <cp:lastModifiedBy>Kathy Fraser</cp:lastModifiedBy>
  <cp:revision>128</cp:revision>
  <dcterms:created xsi:type="dcterms:W3CDTF">2010-11-02T11:52:55Z</dcterms:created>
  <dcterms:modified xsi:type="dcterms:W3CDTF">2023-05-11T21:50:58Z</dcterms:modified>
</cp:coreProperties>
</file>