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7" r:id="rId5"/>
    <p:sldMasterId id="2147483709" r:id="rId6"/>
  </p:sldMasterIdLst>
  <p:notesMasterIdLst>
    <p:notesMasterId r:id="rId23"/>
  </p:notesMasterIdLst>
  <p:handoutMasterIdLst>
    <p:handoutMasterId r:id="rId24"/>
  </p:handoutMasterIdLst>
  <p:sldIdLst>
    <p:sldId id="258" r:id="rId7"/>
    <p:sldId id="2147376194" r:id="rId8"/>
    <p:sldId id="364" r:id="rId9"/>
    <p:sldId id="363" r:id="rId10"/>
    <p:sldId id="2147376203" r:id="rId11"/>
    <p:sldId id="378" r:id="rId12"/>
    <p:sldId id="379" r:id="rId13"/>
    <p:sldId id="2147376199" r:id="rId14"/>
    <p:sldId id="2147376206" r:id="rId15"/>
    <p:sldId id="2147376207" r:id="rId16"/>
    <p:sldId id="2147376200" r:id="rId17"/>
    <p:sldId id="2147376208" r:id="rId18"/>
    <p:sldId id="383" r:id="rId19"/>
    <p:sldId id="384" r:id="rId20"/>
    <p:sldId id="2147376204" r:id="rId21"/>
    <p:sldId id="256" r:id="rId22"/>
  </p:sldIdLst>
  <p:sldSz cx="9144000" cy="5143500" type="screen16x9"/>
  <p:notesSz cx="6761163" cy="9856788"/>
  <p:custDataLst>
    <p:tags r:id="rId25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9" userDrawn="1">
          <p15:clr>
            <a:srgbClr val="A4A3A4"/>
          </p15:clr>
        </p15:guide>
        <p15:guide id="2" orient="horz" pos="2900">
          <p15:clr>
            <a:srgbClr val="A4A3A4"/>
          </p15:clr>
        </p15:guide>
        <p15:guide id="3" orient="horz" pos="1257" userDrawn="1">
          <p15:clr>
            <a:srgbClr val="A4A3A4"/>
          </p15:clr>
        </p15:guide>
        <p15:guide id="4" orient="horz" pos="545">
          <p15:clr>
            <a:srgbClr val="A4A3A4"/>
          </p15:clr>
        </p15:guide>
        <p15:guide id="5" pos="434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pos="3765" userDrawn="1">
          <p15:clr>
            <a:srgbClr val="A4A3A4"/>
          </p15:clr>
        </p15:guide>
        <p15:guide id="8" pos="5556">
          <p15:clr>
            <a:srgbClr val="A4A3A4"/>
          </p15:clr>
        </p15:guide>
        <p15:guide id="9" pos="25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D2C80F-3641-6C4B-7499-9994D99EE424}" name="Tara Groves" initials="TG" userId="S::Tara.Groves@costellomedical.com::1271854e-3877-47e1-8196-ecc2548acf50" providerId="AD"/>
  <p188:author id="{18099222-A206-2021-844A-F52A18D60F77}" name="Erin Clarkson" initials="EC" userId="S::Erin.Clarkson@costellomedical.com::2bb30322-7caa-4257-928c-4e88623ab2e1" providerId="AD"/>
  <p188:author id="{3E01D62A-31B6-35CF-04B5-9C55E501E125}" name="Alexa Holland" initials="AH" userId="S::Alexa.Holland@costellomedical.com::4e4fd407-5876-4d89-a15c-a089ef35ce9c" providerId="AD"/>
  <p188:author id="{778E2241-5E53-5C00-5365-19BCBA86C0DD}" name="Eliza McHugh" initials="EM" userId="S::eliza.mchugh@CostelloMedical.com::a56038f3-00fa-4344-8066-f3dd27e723b5" providerId="AD"/>
  <p188:author id="{E3CC9646-D1B5-534D-2933-1991F06730DE}" name="Carolyn Walsh" initials="CW" userId="S::carolyn.walsh@CostelloMedical.com::0bb46b7b-0937-41c2-8c9b-a59345b53e5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8088"/>
    <a:srgbClr val="718C2C"/>
    <a:srgbClr val="D6D3D9"/>
    <a:srgbClr val="4771B4"/>
    <a:srgbClr val="001489"/>
    <a:srgbClr val="D9D9D9"/>
    <a:srgbClr val="E3A51A"/>
    <a:srgbClr val="A1A1A1"/>
    <a:srgbClr val="C8631B"/>
    <a:srgbClr val="97B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02" autoAdjust="0"/>
    <p:restoredTop sz="88400" autoAdjust="0"/>
  </p:normalViewPr>
  <p:slideViewPr>
    <p:cSldViewPr snapToGrid="0" snapToObjects="1">
      <p:cViewPr varScale="1">
        <p:scale>
          <a:sx n="133" d="100"/>
          <a:sy n="133" d="100"/>
        </p:scale>
        <p:origin x="720" y="114"/>
      </p:cViewPr>
      <p:guideLst>
        <p:guide orient="horz" pos="2459"/>
        <p:guide orient="horz" pos="2900"/>
        <p:guide orient="horz" pos="1257"/>
        <p:guide orient="horz" pos="545"/>
        <p:guide pos="434"/>
        <p:guide pos="249"/>
        <p:guide pos="3765"/>
        <p:guide pos="5556"/>
        <p:guide pos="256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78" d="100"/>
          <a:sy n="78" d="100"/>
        </p:scale>
        <p:origin x="-3966" y="-84"/>
      </p:cViewPr>
      <p:guideLst>
        <p:guide orient="horz" pos="3104"/>
        <p:guide pos="21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0E970-2059-4BF3-9548-3FA8B4A5842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3052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29050" y="9361488"/>
            <a:ext cx="293052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A556F-ACEF-46F5-A35A-A38492546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70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29837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29762" y="1"/>
            <a:ext cx="2929837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E3917-7540-4968-A59D-2A892508CE76}" type="datetimeFigureOut">
              <a:rPr lang="fr-FR" smtClean="0"/>
              <a:t>10/02/2023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6838" y="739775"/>
            <a:ext cx="6567487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6117" y="4681975"/>
            <a:ext cx="540893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62239"/>
            <a:ext cx="2929837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29762" y="9362239"/>
            <a:ext cx="2929837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99020-EFDB-4EF9-94CA-767304EF28C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06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99020-EFDB-4EF9-94CA-767304EF28C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454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99020-EFDB-4EF9-94CA-767304EF28C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93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577348" y="0"/>
            <a:ext cx="1121907" cy="4361447"/>
          </a:xfrm>
          <a:prstGeom prst="rect">
            <a:avLst/>
          </a:prstGeom>
          <a:solidFill>
            <a:srgbClr val="4771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1" name="Rectangle 10"/>
          <p:cNvSpPr/>
          <p:nvPr userDrawn="1"/>
        </p:nvSpPr>
        <p:spPr>
          <a:xfrm>
            <a:off x="5692275" y="0"/>
            <a:ext cx="357066" cy="4361447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9" name="Rectangle 8"/>
          <p:cNvSpPr/>
          <p:nvPr userDrawn="1"/>
        </p:nvSpPr>
        <p:spPr>
          <a:xfrm>
            <a:off x="4384844" y="0"/>
            <a:ext cx="200905" cy="4361447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8" name="Rectangle 7"/>
          <p:cNvSpPr/>
          <p:nvPr userDrawn="1"/>
        </p:nvSpPr>
        <p:spPr>
          <a:xfrm>
            <a:off x="1" y="0"/>
            <a:ext cx="4385364" cy="4361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32170" y="725714"/>
            <a:ext cx="4139830" cy="1807655"/>
          </a:xfrm>
        </p:spPr>
        <p:txBody>
          <a:bodyPr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</a:t>
            </a:r>
            <a:br>
              <a:rPr lang="en-US" noProof="0" dirty="0"/>
            </a:br>
            <a:r>
              <a:rPr lang="en-US" noProof="0" dirty="0"/>
              <a:t>add </a:t>
            </a:r>
            <a:br>
              <a:rPr lang="en-US" noProof="0" dirty="0"/>
            </a:br>
            <a:r>
              <a:rPr lang="en-US" noProof="0" dirty="0"/>
              <a:t>title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441135" y="3050383"/>
            <a:ext cx="2952750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441135" y="2732103"/>
            <a:ext cx="2952750" cy="246221"/>
          </a:xfrm>
        </p:spPr>
        <p:txBody>
          <a:bodyPr anchor="ctr">
            <a:spAutoFit/>
          </a:bodyPr>
          <a:lstStyle>
            <a:lvl1pPr>
              <a:defRPr lang="en-US" sz="1600" b="0" i="0" u="none" strike="noStrike" baseline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600" b="0" i="0" u="none" strike="noStrike" baseline="0">
                <a:solidFill>
                  <a:srgbClr val="FFFFFF"/>
                </a:solidFill>
                <a:latin typeface="ArialMT"/>
              </a:rPr>
              <a:t>Subhead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4461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9" hasCustomPrompt="1"/>
          </p:nvPr>
        </p:nvSpPr>
        <p:spPr>
          <a:xfrm>
            <a:off x="428626" y="1270397"/>
            <a:ext cx="7991475" cy="228600"/>
          </a:xfrm>
        </p:spPr>
        <p:txBody>
          <a:bodyPr/>
          <a:lstStyle>
            <a:lvl1pPr>
              <a:lnSpc>
                <a:spcPct val="80000"/>
              </a:lnSpc>
              <a:defRPr baseline="0"/>
            </a:lvl1pPr>
          </a:lstStyle>
          <a:p>
            <a:pPr lvl="0"/>
            <a:r>
              <a:rPr lang="fr-FR"/>
              <a:t>First level</a:t>
            </a:r>
            <a:endParaRPr lang="en-US"/>
          </a:p>
        </p:txBody>
      </p:sp>
      <p:sp>
        <p:nvSpPr>
          <p:cNvPr id="15" name="Espace réservé du texte 5"/>
          <p:cNvSpPr>
            <a:spLocks noGrp="1"/>
          </p:cNvSpPr>
          <p:nvPr>
            <p:ph type="body" sz="quarter" idx="20" hasCustomPrompt="1"/>
          </p:nvPr>
        </p:nvSpPr>
        <p:spPr>
          <a:xfrm>
            <a:off x="4484915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21200" y="141481"/>
            <a:ext cx="7988693" cy="34474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add title</a:t>
            </a:r>
            <a:endParaRPr lang="en-US" dirty="0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21" hasCustomPrompt="1"/>
          </p:nvPr>
        </p:nvSpPr>
        <p:spPr>
          <a:xfrm>
            <a:off x="1545260" y="542573"/>
            <a:ext cx="5198715" cy="461665"/>
          </a:xfrm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subtitle</a:t>
            </a:r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1446397" y="598393"/>
            <a:ext cx="0" cy="34458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773F8A54-94D5-49FA-8DBB-5579F0827E50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334090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ou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9" hasCustomPrompt="1"/>
          </p:nvPr>
        </p:nvSpPr>
        <p:spPr>
          <a:xfrm>
            <a:off x="428626" y="1270397"/>
            <a:ext cx="7991475" cy="228600"/>
          </a:xfrm>
        </p:spPr>
        <p:txBody>
          <a:bodyPr/>
          <a:lstStyle>
            <a:lvl1pPr>
              <a:lnSpc>
                <a:spcPct val="80000"/>
              </a:lnSpc>
              <a:defRPr baseline="0"/>
            </a:lvl1pPr>
          </a:lstStyle>
          <a:p>
            <a:pPr lvl="0"/>
            <a:r>
              <a:rPr lang="fr-FR"/>
              <a:t>First level</a:t>
            </a:r>
            <a:endParaRPr lang="en-US"/>
          </a:p>
        </p:txBody>
      </p:sp>
      <p:sp>
        <p:nvSpPr>
          <p:cNvPr id="15" name="Espace réservé du texte 5"/>
          <p:cNvSpPr>
            <a:spLocks noGrp="1"/>
          </p:cNvSpPr>
          <p:nvPr>
            <p:ph type="body" sz="quarter" idx="20" hasCustomPrompt="1"/>
          </p:nvPr>
        </p:nvSpPr>
        <p:spPr>
          <a:xfrm>
            <a:off x="4484915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421200" y="141481"/>
            <a:ext cx="7988693" cy="36651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add title</a:t>
            </a:r>
            <a:endParaRPr lang="en-US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970B89BC-476D-4B39-ABCB-7E8770DEE71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3475449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+ call-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5"/>
          <p:cNvSpPr>
            <a:spLocks noGrp="1"/>
          </p:cNvSpPr>
          <p:nvPr>
            <p:ph type="body" sz="quarter" idx="22" hasCustomPrompt="1"/>
          </p:nvPr>
        </p:nvSpPr>
        <p:spPr>
          <a:xfrm>
            <a:off x="4484915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Click to add title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9" hasCustomPrompt="1"/>
          </p:nvPr>
        </p:nvSpPr>
        <p:spPr>
          <a:xfrm>
            <a:off x="428626" y="1270397"/>
            <a:ext cx="7991475" cy="228600"/>
          </a:xfrm>
        </p:spPr>
        <p:txBody>
          <a:bodyPr/>
          <a:lstStyle>
            <a:lvl1pPr>
              <a:lnSpc>
                <a:spcPct val="80000"/>
              </a:lnSpc>
              <a:defRPr baseline="0"/>
            </a:lvl1pPr>
          </a:lstStyle>
          <a:p>
            <a:pPr lvl="0"/>
            <a:r>
              <a:rPr lang="fr-FR"/>
              <a:t>First level</a:t>
            </a:r>
            <a:endParaRPr lang="en-US"/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20" hasCustomPrompt="1"/>
          </p:nvPr>
        </p:nvSpPr>
        <p:spPr>
          <a:xfrm>
            <a:off x="4621247" y="3026134"/>
            <a:ext cx="3322604" cy="1203899"/>
          </a:xfrm>
          <a:solidFill>
            <a:schemeClr val="accent1"/>
          </a:solidFill>
          <a:effectLst>
            <a:outerShdw dist="355600" algn="ctr" rotWithShape="0">
              <a:srgbClr val="4771B4"/>
            </a:outerShdw>
          </a:effectLst>
        </p:spPr>
        <p:txBody>
          <a:bodyPr anchor="ctr"/>
          <a:lstStyle>
            <a:lvl1pPr marL="174625" indent="0">
              <a:buFont typeface="+mj-lt"/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Click to add text</a:t>
            </a:r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1545267" y="542573"/>
            <a:ext cx="5198715" cy="461665"/>
          </a:xfrm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subtitle</a:t>
            </a:r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1446403" y="598393"/>
            <a:ext cx="0" cy="34458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428626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881F4653-D84C-4D07-8AB8-F3424B3A6CDB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2743633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+ call-out box withou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5"/>
          <p:cNvSpPr>
            <a:spLocks noGrp="1"/>
          </p:cNvSpPr>
          <p:nvPr>
            <p:ph type="body" sz="quarter" idx="22" hasCustomPrompt="1"/>
          </p:nvPr>
        </p:nvSpPr>
        <p:spPr>
          <a:xfrm>
            <a:off x="4484915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Click to add title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9" hasCustomPrompt="1"/>
          </p:nvPr>
        </p:nvSpPr>
        <p:spPr>
          <a:xfrm>
            <a:off x="428626" y="1270397"/>
            <a:ext cx="7991475" cy="228600"/>
          </a:xfrm>
        </p:spPr>
        <p:txBody>
          <a:bodyPr/>
          <a:lstStyle>
            <a:lvl1pPr>
              <a:lnSpc>
                <a:spcPct val="80000"/>
              </a:lnSpc>
              <a:defRPr baseline="0"/>
            </a:lvl1pPr>
          </a:lstStyle>
          <a:p>
            <a:pPr lvl="0"/>
            <a:r>
              <a:rPr lang="fr-FR"/>
              <a:t>First level</a:t>
            </a:r>
            <a:endParaRPr lang="en-US"/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20" hasCustomPrompt="1"/>
          </p:nvPr>
        </p:nvSpPr>
        <p:spPr>
          <a:xfrm>
            <a:off x="4621247" y="3026134"/>
            <a:ext cx="3322604" cy="1203899"/>
          </a:xfrm>
          <a:solidFill>
            <a:schemeClr val="accent1"/>
          </a:solidFill>
          <a:effectLst>
            <a:outerShdw dist="355600" algn="ctr" rotWithShape="0">
              <a:srgbClr val="4771B4"/>
            </a:outerShdw>
          </a:effectLst>
        </p:spPr>
        <p:txBody>
          <a:bodyPr anchor="ctr"/>
          <a:lstStyle>
            <a:lvl1pPr marL="174625" indent="0">
              <a:buFont typeface="+mj-lt"/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Click to add text</a:t>
            </a:r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428626" y="1657350"/>
            <a:ext cx="3924714" cy="2847350"/>
          </a:xfrm>
        </p:spPr>
        <p:txBody>
          <a:bodyPr numCol="1" spcCol="180000"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0058310D-4FE5-4B9E-B403-9D8F7DA3516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2182830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239300"/>
            <a:ext cx="3686175" cy="3240000"/>
          </a:xfrm>
        </p:spPr>
        <p:txBody>
          <a:bodyPr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First </a:t>
            </a:r>
            <a:r>
              <a:rPr lang="fr-FR" noProof="0" dirty="0" err="1"/>
              <a:t>level</a:t>
            </a:r>
            <a:endParaRPr lang="en-US" noProof="0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9" hasCustomPrompt="1"/>
          </p:nvPr>
        </p:nvSpPr>
        <p:spPr>
          <a:xfrm>
            <a:off x="4621247" y="3889595"/>
            <a:ext cx="3687017" cy="432374"/>
          </a:xfrm>
          <a:solidFill>
            <a:schemeClr val="accent1"/>
          </a:solidFill>
          <a:effectLst/>
        </p:spPr>
        <p:txBody>
          <a:bodyPr lIns="72000" tIns="72000" rIns="72000" bIns="72000" anchor="ctr"/>
          <a:lstStyle>
            <a:lvl1pPr marL="3175" indent="0" algn="ctr">
              <a:buFont typeface="+mj-lt"/>
              <a:buNone/>
              <a:defRPr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Click to add text</a:t>
            </a:r>
          </a:p>
        </p:txBody>
      </p:sp>
      <p:sp>
        <p:nvSpPr>
          <p:cNvPr id="8" name="Espace réservé du graphique 6"/>
          <p:cNvSpPr>
            <a:spLocks noGrp="1"/>
          </p:cNvSpPr>
          <p:nvPr>
            <p:ph type="chart" sz="quarter" idx="20" hasCustomPrompt="1"/>
          </p:nvPr>
        </p:nvSpPr>
        <p:spPr>
          <a:xfrm>
            <a:off x="4621246" y="1493044"/>
            <a:ext cx="3687018" cy="2250281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Graphic</a:t>
            </a:r>
            <a:endParaRPr lang="en-US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21" hasCustomPrompt="1"/>
          </p:nvPr>
        </p:nvSpPr>
        <p:spPr>
          <a:xfrm>
            <a:off x="4621247" y="1239441"/>
            <a:ext cx="3687729" cy="25360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Title of graphic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1545262" y="542573"/>
            <a:ext cx="5198715" cy="461665"/>
          </a:xfrm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subtitle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1446398" y="598393"/>
            <a:ext cx="0" cy="34458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BB8A29C0-B58B-4CA6-9D62-67348650EE86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1073587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+ graphic withou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239300"/>
            <a:ext cx="3686175" cy="3240000"/>
          </a:xfrm>
        </p:spPr>
        <p:txBody>
          <a:bodyPr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First </a:t>
            </a:r>
            <a:r>
              <a:rPr lang="fr-FR" noProof="0" dirty="0" err="1"/>
              <a:t>level</a:t>
            </a:r>
            <a:endParaRPr lang="en-US" noProof="0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9" hasCustomPrompt="1"/>
          </p:nvPr>
        </p:nvSpPr>
        <p:spPr>
          <a:xfrm>
            <a:off x="4621247" y="3889595"/>
            <a:ext cx="3687017" cy="432374"/>
          </a:xfrm>
          <a:solidFill>
            <a:schemeClr val="accent1"/>
          </a:solidFill>
          <a:effectLst/>
        </p:spPr>
        <p:txBody>
          <a:bodyPr lIns="72000" tIns="72000" rIns="72000" bIns="72000" anchor="ctr"/>
          <a:lstStyle>
            <a:lvl1pPr marL="3175" indent="0" algn="ctr">
              <a:buFont typeface="+mj-lt"/>
              <a:buNone/>
              <a:defRPr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Click to add text</a:t>
            </a:r>
          </a:p>
        </p:txBody>
      </p:sp>
      <p:sp>
        <p:nvSpPr>
          <p:cNvPr id="8" name="Espace réservé du graphique 6"/>
          <p:cNvSpPr>
            <a:spLocks noGrp="1"/>
          </p:cNvSpPr>
          <p:nvPr>
            <p:ph type="chart" sz="quarter" idx="20" hasCustomPrompt="1"/>
          </p:nvPr>
        </p:nvSpPr>
        <p:spPr>
          <a:xfrm>
            <a:off x="4621246" y="1493044"/>
            <a:ext cx="3687018" cy="2250281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Graphic</a:t>
            </a:r>
            <a:endParaRPr lang="en-US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21" hasCustomPrompt="1"/>
          </p:nvPr>
        </p:nvSpPr>
        <p:spPr>
          <a:xfrm>
            <a:off x="4621247" y="1239441"/>
            <a:ext cx="3687729" cy="25360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Title of graphic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53DD2637-7308-41CC-93D9-E301C85AD874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3679428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Click to add title</a:t>
            </a:r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512021" y="1239300"/>
            <a:ext cx="3898140" cy="3240000"/>
          </a:xfrm>
        </p:spPr>
        <p:txBody>
          <a:bodyPr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First </a:t>
            </a:r>
            <a:r>
              <a:rPr lang="fr-FR" noProof="0" dirty="0" err="1"/>
              <a:t>level</a:t>
            </a:r>
            <a:endParaRPr lang="en-US" noProof="0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9" name="Espace réservé pour une image  8"/>
          <p:cNvSpPr>
            <a:spLocks noGrp="1"/>
          </p:cNvSpPr>
          <p:nvPr>
            <p:ph type="pic" sz="quarter" idx="19" hasCustomPrompt="1"/>
          </p:nvPr>
        </p:nvSpPr>
        <p:spPr>
          <a:xfrm>
            <a:off x="428625" y="1239442"/>
            <a:ext cx="3886200" cy="323969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1545267" y="542573"/>
            <a:ext cx="5198715" cy="461665"/>
          </a:xfrm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subtitle</a:t>
            </a:r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1446403" y="598393"/>
            <a:ext cx="0" cy="34458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2C6C890B-1B0B-4D84-AB81-1CC7D377806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555984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+ picture withou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Click to add title</a:t>
            </a:r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512021" y="1239300"/>
            <a:ext cx="3898140" cy="3240000"/>
          </a:xfrm>
        </p:spPr>
        <p:txBody>
          <a:bodyPr/>
          <a:lstStyle>
            <a:lvl2pPr>
              <a:defRPr/>
            </a:lvl2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First </a:t>
            </a:r>
            <a:r>
              <a:rPr lang="fr-FR" noProof="0" dirty="0" err="1"/>
              <a:t>level</a:t>
            </a:r>
            <a:endParaRPr lang="en-US" noProof="0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9" name="Espace réservé pour une image  8"/>
          <p:cNvSpPr>
            <a:spLocks noGrp="1"/>
          </p:cNvSpPr>
          <p:nvPr>
            <p:ph type="pic" sz="quarter" idx="19" hasCustomPrompt="1"/>
          </p:nvPr>
        </p:nvSpPr>
        <p:spPr>
          <a:xfrm>
            <a:off x="428625" y="1239442"/>
            <a:ext cx="3886200" cy="323969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674E39-5A2F-4EB9-A202-19810D76F73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1598969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Click to add title</a:t>
            </a:r>
            <a:endParaRPr lang="en-US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245525"/>
            <a:ext cx="8102600" cy="299906"/>
          </a:xfrm>
        </p:spPr>
        <p:txBody>
          <a:bodyPr/>
          <a:lstStyle>
            <a:lvl1pPr>
              <a:defRPr sz="16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Chart title</a:t>
            </a:r>
          </a:p>
        </p:txBody>
      </p:sp>
      <p:sp>
        <p:nvSpPr>
          <p:cNvPr id="8" name="Espace réservé du graphique 14"/>
          <p:cNvSpPr>
            <a:spLocks noGrp="1"/>
          </p:cNvSpPr>
          <p:nvPr>
            <p:ph type="chart" sz="quarter" idx="19" hasCustomPrompt="1"/>
          </p:nvPr>
        </p:nvSpPr>
        <p:spPr>
          <a:xfrm>
            <a:off x="428626" y="1545431"/>
            <a:ext cx="8102600" cy="2789635"/>
          </a:xfrm>
        </p:spPr>
        <p:txBody>
          <a:bodyPr/>
          <a:lstStyle>
            <a:lvl1pPr>
              <a:defRPr lang="en-US" sz="1600" b="1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 dirty="0"/>
              <a:t>Chart</a:t>
            </a: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1545260" y="542573"/>
            <a:ext cx="5198715" cy="461665"/>
          </a:xfrm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subtitle</a:t>
            </a:r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1446397" y="598393"/>
            <a:ext cx="0" cy="34458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835819" y="4811317"/>
            <a:ext cx="3676546" cy="223242"/>
          </a:xfrm>
        </p:spPr>
        <p:txBody>
          <a:bodyPr/>
          <a:lstStyle>
            <a:lvl1pPr>
              <a:spcBef>
                <a:spcPts val="100"/>
              </a:spcBef>
              <a:defRPr sz="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sz="600"/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1308974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ou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Click to add title</a:t>
            </a:r>
            <a:endParaRPr lang="en-US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245525"/>
            <a:ext cx="8102600" cy="299906"/>
          </a:xfrm>
        </p:spPr>
        <p:txBody>
          <a:bodyPr/>
          <a:lstStyle>
            <a:lvl1pPr>
              <a:defRPr sz="16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Chart title</a:t>
            </a:r>
          </a:p>
        </p:txBody>
      </p:sp>
      <p:sp>
        <p:nvSpPr>
          <p:cNvPr id="8" name="Espace réservé du graphique 14"/>
          <p:cNvSpPr>
            <a:spLocks noGrp="1"/>
          </p:cNvSpPr>
          <p:nvPr>
            <p:ph type="chart" sz="quarter" idx="19" hasCustomPrompt="1"/>
          </p:nvPr>
        </p:nvSpPr>
        <p:spPr>
          <a:xfrm>
            <a:off x="428626" y="1545431"/>
            <a:ext cx="8102600" cy="2789635"/>
          </a:xfrm>
        </p:spPr>
        <p:txBody>
          <a:bodyPr/>
          <a:lstStyle>
            <a:lvl1pPr>
              <a:defRPr lang="en-US" sz="1600" b="1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 dirty="0"/>
              <a:t>Chart</a:t>
            </a: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835819" y="4811317"/>
            <a:ext cx="3676546" cy="223242"/>
          </a:xfrm>
        </p:spPr>
        <p:txBody>
          <a:bodyPr/>
          <a:lstStyle>
            <a:lvl1pPr>
              <a:spcBef>
                <a:spcPts val="100"/>
              </a:spcBef>
              <a:defRPr sz="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sz="600"/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1652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32170" y="725714"/>
            <a:ext cx="5484134" cy="1807655"/>
          </a:xfrm>
        </p:spPr>
        <p:txBody>
          <a:bodyPr/>
          <a:lstStyle>
            <a:lvl1pPr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Click to </a:t>
            </a:r>
            <a:br>
              <a:rPr lang="en-US" noProof="0" dirty="0"/>
            </a:br>
            <a:r>
              <a:rPr lang="en-US" noProof="0" dirty="0"/>
              <a:t>add title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441135" y="3577363"/>
            <a:ext cx="2952750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4E7A89-393C-47AD-B056-4702E9418573}"/>
              </a:ext>
            </a:extLst>
          </p:cNvPr>
          <p:cNvSpPr/>
          <p:nvPr userDrawn="1"/>
        </p:nvSpPr>
        <p:spPr>
          <a:xfrm>
            <a:off x="-1" y="2711769"/>
            <a:ext cx="9144001" cy="360000"/>
          </a:xfrm>
          <a:prstGeom prst="rect">
            <a:avLst/>
          </a:prstGeom>
          <a:gradFill flip="none" rotWithShape="1">
            <a:gsLst>
              <a:gs pos="20000">
                <a:schemeClr val="accent1"/>
              </a:gs>
              <a:gs pos="68000">
                <a:srgbClr val="4771B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66A34A63-94CA-4556-A479-AD6DD8BE5786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432170" y="3224045"/>
            <a:ext cx="2952750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4045106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>
          <a:xfrm>
            <a:off x="1179823" y="1212247"/>
            <a:ext cx="7919016" cy="1609535"/>
          </a:xfrm>
        </p:spPr>
        <p:txBody>
          <a:bodyPr/>
          <a:lstStyle>
            <a:lvl1pPr algn="r">
              <a:lnSpc>
                <a:spcPct val="92000"/>
              </a:lnSpc>
              <a:defRPr sz="4000"/>
            </a:lvl1pPr>
          </a:lstStyle>
          <a:p>
            <a:r>
              <a:rPr lang="en-US" noProof="0"/>
              <a:t>Click to add text</a:t>
            </a:r>
            <a:endParaRPr lang="en-US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835819" y="4811317"/>
            <a:ext cx="3676546" cy="223242"/>
          </a:xfrm>
        </p:spPr>
        <p:txBody>
          <a:bodyPr/>
          <a:lstStyle>
            <a:lvl1pPr>
              <a:spcBef>
                <a:spcPts val="100"/>
              </a:spcBef>
              <a:defRPr sz="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sz="600"/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3989388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 userDrawn="1"/>
        </p:nvSpPr>
        <p:spPr>
          <a:xfrm>
            <a:off x="1394571" y="707957"/>
            <a:ext cx="7806474" cy="1769715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r"/>
            <a:r>
              <a:rPr lang="fr-FR" sz="11500" b="0" spc="300" baseline="0">
                <a:solidFill>
                  <a:schemeClr val="tx2"/>
                </a:solidFill>
              </a:rPr>
              <a:t>Questions?</a:t>
            </a:r>
            <a:endParaRPr lang="en-US" sz="11500" b="0" spc="300" baseline="0" dirty="0">
              <a:solidFill>
                <a:schemeClr val="tx2"/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72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601492" y="0"/>
            <a:ext cx="1932908" cy="4695254"/>
          </a:xfrm>
          <a:prstGeom prst="rect">
            <a:avLst/>
          </a:prstGeom>
          <a:solidFill>
            <a:srgbClr val="4771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9" name="Rectangle 8"/>
          <p:cNvSpPr/>
          <p:nvPr userDrawn="1"/>
        </p:nvSpPr>
        <p:spPr>
          <a:xfrm>
            <a:off x="8534400" y="0"/>
            <a:ext cx="616534" cy="4695254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6238876" y="0"/>
            <a:ext cx="362616" cy="4695254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1" name="Rectangle 10"/>
          <p:cNvSpPr/>
          <p:nvPr userDrawn="1"/>
        </p:nvSpPr>
        <p:spPr>
          <a:xfrm>
            <a:off x="-1" y="0"/>
            <a:ext cx="6238877" cy="46952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itre 3"/>
          <p:cNvSpPr>
            <a:spLocks noGrp="1"/>
          </p:cNvSpPr>
          <p:nvPr>
            <p:ph type="title" hasCustomPrompt="1"/>
          </p:nvPr>
        </p:nvSpPr>
        <p:spPr>
          <a:xfrm>
            <a:off x="296333" y="818549"/>
            <a:ext cx="8802506" cy="1609535"/>
          </a:xfrm>
        </p:spPr>
        <p:txBody>
          <a:bodyPr/>
          <a:lstStyle>
            <a:lvl1pPr marL="0" algn="r" defTabSz="914400" rtl="0" eaLnBrk="1" latinLnBrk="0" hangingPunct="1">
              <a:lnSpc>
                <a:spcPct val="92000"/>
              </a:lnSpc>
              <a:defRPr lang="en-US" sz="11500" b="0" kern="1200" spc="300" baseline="0" noProof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text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914826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-Paste slide withou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972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-Paste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1552817" y="539717"/>
            <a:ext cx="5198715" cy="461665"/>
          </a:xfrm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subtitle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1454158" y="598393"/>
            <a:ext cx="0" cy="34458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5499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941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00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037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24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4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32170" y="725714"/>
            <a:ext cx="5484134" cy="1807655"/>
          </a:xfrm>
        </p:spPr>
        <p:txBody>
          <a:bodyPr/>
          <a:lstStyle>
            <a:lvl1pPr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Click to </a:t>
            </a:r>
            <a:br>
              <a:rPr lang="en-US" noProof="0" dirty="0"/>
            </a:br>
            <a:r>
              <a:rPr lang="en-US" noProof="0" dirty="0"/>
              <a:t>add title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441135" y="3577363"/>
            <a:ext cx="2952750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66A34A63-94CA-4556-A479-AD6DD8BE578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2170" y="3224045"/>
            <a:ext cx="2952750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2597594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87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766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830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472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410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848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ticle Slide D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742951"/>
            <a:ext cx="8686800" cy="3851672"/>
          </a:xfrm>
          <a:prstGeom prst="rect">
            <a:avLst/>
          </a:prstGeom>
        </p:spPr>
        <p:txBody>
          <a:bodyPr/>
          <a:lstStyle>
            <a:lvl1pPr>
              <a:buClr>
                <a:srgbClr val="D81668"/>
              </a:buClr>
              <a:defRPr/>
            </a:lvl1pPr>
            <a:lvl2pPr>
              <a:buClr>
                <a:srgbClr val="D81668"/>
              </a:buClr>
              <a:defRPr/>
            </a:lvl2pPr>
            <a:lvl3pPr>
              <a:buClr>
                <a:srgbClr val="D81668"/>
              </a:buClr>
              <a:defRPr/>
            </a:lvl3pPr>
            <a:lvl4pPr>
              <a:buClr>
                <a:srgbClr val="D81668"/>
              </a:buClr>
              <a:defRPr/>
            </a:lvl4pPr>
            <a:lvl5pPr>
              <a:buClr>
                <a:srgbClr val="D81668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4930849"/>
            <a:ext cx="653742" cy="13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6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21200" y="844550"/>
            <a:ext cx="7998901" cy="3490515"/>
          </a:xfr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2000"/>
              </a:spcBef>
              <a:buClr>
                <a:schemeClr val="tx1">
                  <a:lumMod val="60000"/>
                  <a:lumOff val="40000"/>
                </a:schemeClr>
              </a:buClr>
              <a:buSzPct val="180000"/>
              <a:buFont typeface="Arial" pitchFamily="34" charset="0"/>
              <a:buChar char="ן"/>
              <a:defRPr sz="1800" baseline="0">
                <a:solidFill>
                  <a:schemeClr val="tx2"/>
                </a:solidFill>
                <a:latin typeface="+mn-lt"/>
              </a:defRPr>
            </a:lvl1pPr>
            <a:lvl2pPr marL="439738" marR="0" indent="-215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 b="0"/>
            </a:lvl2pPr>
            <a:lvl3pPr marL="360000" indent="-108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SzPct val="100000"/>
              <a:buFont typeface="Arial" pitchFamily="34" charset="0"/>
              <a:buChar char="•"/>
              <a:defRPr lang="en-US" sz="105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3"/>
            <a:endParaRPr lang="en-US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19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672007" y="-2"/>
            <a:ext cx="1121907" cy="4706471"/>
          </a:xfrm>
          <a:prstGeom prst="rect">
            <a:avLst/>
          </a:prstGeom>
          <a:solidFill>
            <a:srgbClr val="4771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1" name="Rectangle 10"/>
          <p:cNvSpPr/>
          <p:nvPr userDrawn="1"/>
        </p:nvSpPr>
        <p:spPr>
          <a:xfrm>
            <a:off x="8786934" y="-2"/>
            <a:ext cx="357066" cy="4706471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2" name="Rectangle 11"/>
          <p:cNvSpPr/>
          <p:nvPr userDrawn="1"/>
        </p:nvSpPr>
        <p:spPr>
          <a:xfrm>
            <a:off x="7479503" y="-2"/>
            <a:ext cx="200905" cy="4706471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4" name="Rectangle 13"/>
          <p:cNvSpPr/>
          <p:nvPr userDrawn="1"/>
        </p:nvSpPr>
        <p:spPr>
          <a:xfrm>
            <a:off x="3764611" y="-2"/>
            <a:ext cx="3714892" cy="47064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" name="Titre 1"/>
          <p:cNvSpPr>
            <a:spLocks noGrp="1"/>
          </p:cNvSpPr>
          <p:nvPr>
            <p:ph type="ctrTitle" hasCustomPrompt="1"/>
          </p:nvPr>
        </p:nvSpPr>
        <p:spPr>
          <a:xfrm>
            <a:off x="4539284" y="1127480"/>
            <a:ext cx="4564118" cy="1363027"/>
          </a:xfrm>
        </p:spPr>
        <p:txBody>
          <a:bodyPr/>
          <a:lstStyle>
            <a:lvl1pPr algn="r"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here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text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8871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7672007" y="-2"/>
            <a:ext cx="1121907" cy="4706471"/>
          </a:xfrm>
          <a:prstGeom prst="rect">
            <a:avLst/>
          </a:prstGeom>
          <a:solidFill>
            <a:srgbClr val="4771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6" name="Rectangle 25"/>
          <p:cNvSpPr/>
          <p:nvPr userDrawn="1"/>
        </p:nvSpPr>
        <p:spPr>
          <a:xfrm>
            <a:off x="8786934" y="-2"/>
            <a:ext cx="357066" cy="4706471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7" name="Rectangle 26"/>
          <p:cNvSpPr/>
          <p:nvPr userDrawn="1"/>
        </p:nvSpPr>
        <p:spPr>
          <a:xfrm>
            <a:off x="7479503" y="-2"/>
            <a:ext cx="200905" cy="4706471"/>
          </a:xfrm>
          <a:prstGeom prst="rect">
            <a:avLst/>
          </a:prstGeom>
          <a:solidFill>
            <a:srgbClr val="001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8" name="Rectangle 27"/>
          <p:cNvSpPr/>
          <p:nvPr userDrawn="1"/>
        </p:nvSpPr>
        <p:spPr>
          <a:xfrm>
            <a:off x="3764611" y="-2"/>
            <a:ext cx="3714892" cy="47064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094005" y="-2"/>
            <a:ext cx="614395" cy="4706471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4" name="Rectangle 13"/>
          <p:cNvSpPr/>
          <p:nvPr userDrawn="1"/>
        </p:nvSpPr>
        <p:spPr>
          <a:xfrm>
            <a:off x="2770155" y="-2"/>
            <a:ext cx="323850" cy="4706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5" name="Rectangle 14"/>
          <p:cNvSpPr/>
          <p:nvPr userDrawn="1"/>
        </p:nvSpPr>
        <p:spPr>
          <a:xfrm>
            <a:off x="428626" y="-2"/>
            <a:ext cx="2341529" cy="470647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539215" y="1127480"/>
            <a:ext cx="4564466" cy="1363027"/>
          </a:xfrm>
        </p:spPr>
        <p:txBody>
          <a:bodyPr/>
          <a:lstStyle>
            <a:lvl1pPr algn="r"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here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text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1498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019AA00-08FD-4E56-B465-AD7EA5B6DEBB}"/>
              </a:ext>
            </a:extLst>
          </p:cNvPr>
          <p:cNvGrpSpPr/>
          <p:nvPr userDrawn="1"/>
        </p:nvGrpSpPr>
        <p:grpSpPr>
          <a:xfrm>
            <a:off x="0" y="2818260"/>
            <a:ext cx="9144000" cy="360000"/>
            <a:chOff x="0" y="-2"/>
            <a:chExt cx="9144000" cy="4706471"/>
          </a:xfrm>
        </p:grpSpPr>
        <p:sp>
          <p:nvSpPr>
            <p:cNvPr id="26" name="Rectangle 25"/>
            <p:cNvSpPr/>
            <p:nvPr userDrawn="1"/>
          </p:nvSpPr>
          <p:spPr>
            <a:xfrm>
              <a:off x="8786934" y="-2"/>
              <a:ext cx="357066" cy="4706471"/>
            </a:xfrm>
            <a:prstGeom prst="rect">
              <a:avLst/>
            </a:prstGeom>
            <a:solidFill>
              <a:srgbClr val="0014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3B8EDC0-1653-4A66-B9A8-90DC8F396F75}"/>
                </a:ext>
              </a:extLst>
            </p:cNvPr>
            <p:cNvGrpSpPr/>
            <p:nvPr userDrawn="1"/>
          </p:nvGrpSpPr>
          <p:grpSpPr>
            <a:xfrm>
              <a:off x="0" y="-2"/>
              <a:ext cx="8793914" cy="4706471"/>
              <a:chOff x="0" y="-2"/>
              <a:chExt cx="8793914" cy="4706471"/>
            </a:xfrm>
          </p:grpSpPr>
          <p:sp>
            <p:nvSpPr>
              <p:cNvPr id="25" name="Rectangle 24"/>
              <p:cNvSpPr/>
              <p:nvPr userDrawn="1"/>
            </p:nvSpPr>
            <p:spPr>
              <a:xfrm>
                <a:off x="7672007" y="-2"/>
                <a:ext cx="1121907" cy="4706471"/>
              </a:xfrm>
              <a:prstGeom prst="rect">
                <a:avLst/>
              </a:prstGeom>
              <a:solidFill>
                <a:srgbClr val="4771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7479503" y="-2"/>
                <a:ext cx="200905" cy="4706471"/>
              </a:xfrm>
              <a:prstGeom prst="rect">
                <a:avLst/>
              </a:prstGeom>
              <a:solidFill>
                <a:srgbClr val="0014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sp>
            <p:nvSpPr>
              <p:cNvPr id="28" name="Rectangle 27"/>
              <p:cNvSpPr/>
              <p:nvPr userDrawn="1"/>
            </p:nvSpPr>
            <p:spPr>
              <a:xfrm>
                <a:off x="3764611" y="-2"/>
                <a:ext cx="3714892" cy="470647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3094005" y="-2"/>
                <a:ext cx="614395" cy="4706471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2770155" y="-2"/>
                <a:ext cx="323850" cy="47064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0" y="-2"/>
                <a:ext cx="2770155" cy="4706471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539215" y="1849060"/>
            <a:ext cx="4564466" cy="641447"/>
          </a:xfrm>
        </p:spPr>
        <p:txBody>
          <a:bodyPr/>
          <a:lstStyle>
            <a:lvl1pPr algn="r">
              <a:lnSpc>
                <a:spcPct val="1100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here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text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9439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21200" y="141481"/>
            <a:ext cx="7988693" cy="344748"/>
          </a:xfrm>
        </p:spPr>
        <p:txBody>
          <a:bodyPr/>
          <a:lstStyle/>
          <a:p>
            <a:r>
              <a:rPr lang="en-US" noProof="0" dirty="0"/>
              <a:t>Click to add title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1545260" y="542573"/>
            <a:ext cx="5198715" cy="461665"/>
          </a:xfrm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subtitle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239300"/>
            <a:ext cx="7980975" cy="324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First </a:t>
            </a:r>
            <a:r>
              <a:rPr lang="fr-FR" noProof="0" dirty="0" err="1"/>
              <a:t>level</a:t>
            </a:r>
            <a:endParaRPr lang="en-US" noProof="0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1446397" y="598393"/>
            <a:ext cx="0" cy="34458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8B4465-515E-46C9-A5A6-18124AE4DAC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20688" y="4684162"/>
            <a:ext cx="7989887" cy="344747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2352225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withou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add title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28626" y="1239300"/>
            <a:ext cx="7980975" cy="324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First </a:t>
            </a:r>
            <a:r>
              <a:rPr lang="fr-FR" noProof="0" dirty="0" err="1"/>
              <a:t>level</a:t>
            </a:r>
            <a:endParaRPr lang="en-US" noProof="0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B81932F8-8C73-404C-848A-131A02F6A52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20688" y="4775200"/>
            <a:ext cx="7989887" cy="227013"/>
          </a:xfrm>
        </p:spPr>
        <p:txBody>
          <a:bodyPr/>
          <a:lstStyle>
            <a:lvl1pPr>
              <a:defRPr sz="700" b="0">
                <a:solidFill>
                  <a:schemeClr val="tx1"/>
                </a:solidFill>
              </a:defRPr>
            </a:lvl1pPr>
            <a:lvl2pPr>
              <a:defRPr sz="800">
                <a:solidFill>
                  <a:schemeClr val="tx1"/>
                </a:solidFill>
              </a:defRPr>
            </a:lvl2pPr>
            <a:lvl3pPr>
              <a:defRPr sz="800">
                <a:solidFill>
                  <a:schemeClr val="tx1"/>
                </a:solidFill>
              </a:defRPr>
            </a:lvl3pPr>
            <a:lvl4pPr>
              <a:defRPr sz="800">
                <a:solidFill>
                  <a:schemeClr val="tx1"/>
                </a:solidFill>
              </a:defRPr>
            </a:lvl4pPr>
            <a:lvl5pPr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Footnotes</a:t>
            </a:r>
          </a:p>
        </p:txBody>
      </p:sp>
    </p:spTree>
    <p:extLst>
      <p:ext uri="{BB962C8B-B14F-4D97-AF65-F5344CB8AC3E}">
        <p14:creationId xmlns:p14="http://schemas.microsoft.com/office/powerpoint/2010/main" val="329122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21200" y="141481"/>
            <a:ext cx="7988693" cy="36651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28626" y="1240482"/>
            <a:ext cx="7981005" cy="32243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61590" y="141481"/>
            <a:ext cx="40289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Connecteur droit 8"/>
          <p:cNvCxnSpPr>
            <a:cxnSpLocks/>
          </p:cNvCxnSpPr>
          <p:nvPr/>
        </p:nvCxnSpPr>
        <p:spPr>
          <a:xfrm>
            <a:off x="421930" y="4655204"/>
            <a:ext cx="8722070" cy="0"/>
          </a:xfrm>
          <a:prstGeom prst="line">
            <a:avLst/>
          </a:prstGeom>
          <a:ln w="38100">
            <a:gradFill flip="none" rotWithShape="1">
              <a:gsLst>
                <a:gs pos="42000">
                  <a:schemeClr val="accent1"/>
                </a:gs>
                <a:gs pos="70000">
                  <a:srgbClr val="4771B4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91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4" r:id="rId2"/>
    <p:sldLayoutId id="2147483696" r:id="rId3"/>
    <p:sldLayoutId id="2147483653" r:id="rId4"/>
    <p:sldLayoutId id="2147483652" r:id="rId5"/>
    <p:sldLayoutId id="2147483669" r:id="rId6"/>
    <p:sldLayoutId id="2147483695" r:id="rId7"/>
    <p:sldLayoutId id="2147483679" r:id="rId8"/>
    <p:sldLayoutId id="2147483688" r:id="rId9"/>
    <p:sldLayoutId id="2147483680" r:id="rId10"/>
    <p:sldLayoutId id="2147483689" r:id="rId11"/>
    <p:sldLayoutId id="2147483686" r:id="rId12"/>
    <p:sldLayoutId id="2147483690" r:id="rId13"/>
    <p:sldLayoutId id="2147483682" r:id="rId14"/>
    <p:sldLayoutId id="2147483691" r:id="rId15"/>
    <p:sldLayoutId id="2147483683" r:id="rId16"/>
    <p:sldLayoutId id="2147483692" r:id="rId17"/>
    <p:sldLayoutId id="2147483684" r:id="rId18"/>
    <p:sldLayoutId id="2147483693" r:id="rId19"/>
    <p:sldLayoutId id="2147483676" r:id="rId20"/>
    <p:sldLayoutId id="2147483677" r:id="rId21"/>
    <p:sldLayoutId id="2147483678" r:id="rId22"/>
    <p:sldLayoutId id="2147483674" r:id="rId23"/>
    <p:sldLayoutId id="2147483687" r:id="rId2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600" b="1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900"/>
        </a:spcBef>
        <a:buClr>
          <a:schemeClr val="tx2"/>
        </a:buClr>
        <a:buFont typeface="Wingdings" pitchFamily="2" charset="2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03200" indent="-20320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Font typeface="Arial" pitchFamily="34" charset="0"/>
        <a:buChar char="■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77825" indent="-179388" algn="l" defTabSz="914400" rtl="0" eaLnBrk="1" latinLnBrk="0" hangingPunct="1">
        <a:lnSpc>
          <a:spcPct val="100000"/>
        </a:lnSpc>
        <a:spcBef>
          <a:spcPts val="600"/>
        </a:spcBef>
        <a:buClrTx/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57213" indent="-169863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31C19-7C8D-7240-A81B-A0B29E5BF3B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9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 userDrawn="1"/>
        </p:nvSpPr>
        <p:spPr>
          <a:xfrm>
            <a:off x="1981200" y="4832113"/>
            <a:ext cx="7104530" cy="331559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None/>
              <a:defRPr sz="1050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»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788" dirty="0"/>
          </a:p>
        </p:txBody>
      </p:sp>
    </p:spTree>
    <p:extLst>
      <p:ext uri="{BB962C8B-B14F-4D97-AF65-F5344CB8AC3E}">
        <p14:creationId xmlns:p14="http://schemas.microsoft.com/office/powerpoint/2010/main" val="170688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r" defTabSz="685800" rtl="0" eaLnBrk="1" latinLnBrk="0" hangingPunct="1">
        <a:spcBef>
          <a:spcPct val="0"/>
        </a:spcBef>
        <a:buNone/>
        <a:defRPr sz="9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5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35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05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9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5200"/>
            <a:ext cx="7772400" cy="3549600"/>
          </a:xfrm>
        </p:spPr>
        <p:txBody>
          <a:bodyPr>
            <a:noAutofit/>
          </a:bodyPr>
          <a:lstStyle/>
          <a:p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Long-Term Health-Related Quality of Life in Patients with Plaque Psoriasis Treated with Certolizumab Pegol: Three‑Year Results from Two Randomised Phase 3 Studies (CIMPASI-1 and CIMPASI-2)</a:t>
            </a:r>
            <a:br>
              <a:rPr lang="en-GB" sz="1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1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Paolo Gisondi,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 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Alice B. Gottlieb,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 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Boni Elewski,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Matthias Augustin,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Sandy McBride,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5 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Tsen-Fang Tsai,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6 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Christine de la Loge,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Frederik Fierens,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8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José M. López Pinto,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9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Nicola Tilt,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10</a:t>
            </a:r>
            <a:r>
              <a:rPr lang="en-GB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Mark Lebwohl</a:t>
            </a:r>
            <a: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b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en-GB" sz="1400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GB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GB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University of Verona, Verona, Italy; </a:t>
            </a:r>
            <a:r>
              <a:rPr lang="en-GB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GB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Department of Dermatology, Icahn School of Medicine at Mount Sinai, New York, New York, USA; </a:t>
            </a:r>
            <a:r>
              <a:rPr lang="en-GB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en-GB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Department of Dermatology, University Hospitals of Cleveland, Case Western Reserve University, Cleveland, Ohio, USA; </a:t>
            </a:r>
            <a:r>
              <a:rPr lang="en-GB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</a:t>
            </a:r>
            <a:r>
              <a:rPr lang="en-GB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Institute for Health Services Research in Dermatology and Nursing (IVDP), University Medical </a:t>
            </a:r>
            <a:r>
              <a:rPr lang="en-GB" sz="12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Center</a:t>
            </a:r>
            <a:r>
              <a:rPr lang="en-GB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Hamburg-Eppendorf (UKE), Hamburg, Germany; </a:t>
            </a:r>
            <a:r>
              <a:rPr lang="en-GB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5</a:t>
            </a:r>
            <a:r>
              <a:rPr lang="en-GB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Royal Free London NHS Foundation Trust, London, UK; </a:t>
            </a:r>
            <a:r>
              <a:rPr lang="en-GB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6</a:t>
            </a:r>
            <a:r>
              <a:rPr lang="en-GB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Department of Dermatology, National Taiwan University Hospital and National Taiwan University College of Medicine, Taipei, Taiwan; </a:t>
            </a:r>
            <a:r>
              <a:rPr lang="en-GB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</a:t>
            </a:r>
            <a:r>
              <a:rPr lang="en-US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PCOM Analytics, </a:t>
            </a:r>
            <a:r>
              <a:rPr lang="en-US" sz="12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Avallon</a:t>
            </a:r>
            <a:r>
              <a:rPr lang="en-US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France; </a:t>
            </a:r>
            <a:r>
              <a:rPr lang="en-US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8</a:t>
            </a:r>
            <a:r>
              <a:rPr lang="en-US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UCB Pharma, Brussels, Belgium; </a:t>
            </a:r>
            <a:r>
              <a:rPr lang="en-US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9</a:t>
            </a:r>
            <a:r>
              <a:rPr lang="en-US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UCB Pharma, Madrid, Spain; </a:t>
            </a:r>
            <a:br>
              <a:rPr lang="en-US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1200" i="1" baseline="30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10</a:t>
            </a:r>
            <a:r>
              <a:rPr lang="en-US" sz="12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UCB Pharma, Slough, UK</a:t>
            </a:r>
            <a:endParaRPr lang="en-US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88058"/>
            <a:ext cx="6400800" cy="424794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cs typeface="Helvetica Neue"/>
              </a:rPr>
              <a:t>A Video Abstract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1798865"/>
            <a:ext cx="6400800" cy="968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89"/>
            <a:endParaRPr lang="en-US" sz="2400" dirty="0">
              <a:solidFill>
                <a:srgbClr val="000000"/>
              </a:solidFill>
              <a:latin typeface="Helvetica Neue"/>
              <a:cs typeface="Helvetica Neu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68" y="4117346"/>
            <a:ext cx="2136597" cy="59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76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1100"/>
    </mc:Choice>
    <mc:Fallback xmlns="">
      <p:transition spd="slow" advClick="0" advTm="11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5D1C2B2-60CC-4B5A-96DD-65E8328E4975}"/>
              </a:ext>
            </a:extLst>
          </p:cNvPr>
          <p:cNvSpPr txBox="1"/>
          <p:nvPr/>
        </p:nvSpPr>
        <p:spPr>
          <a:xfrm>
            <a:off x="1969968" y="1248723"/>
            <a:ext cx="6832914" cy="3305855"/>
          </a:xfrm>
          <a:prstGeom prst="roundRect">
            <a:avLst>
              <a:gd name="adj" fmla="val 8009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txBody>
          <a:bodyPr wrap="square" lIns="0" tIns="0" rIns="0" bIns="0" rtlCol="0">
            <a:noAutofit/>
          </a:bodyPr>
          <a:lstStyle/>
          <a:p>
            <a:pPr defTabSz="685800">
              <a:defRPr/>
            </a:pPr>
            <a:endParaRPr lang="en-GB" sz="1350">
              <a:solidFill>
                <a:srgbClr val="0B4055"/>
              </a:solidFill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B8250-F7BC-4499-87A7-C3BD6EB575A5}"/>
              </a:ext>
            </a:extLst>
          </p:cNvPr>
          <p:cNvSpPr txBox="1"/>
          <p:nvPr/>
        </p:nvSpPr>
        <p:spPr>
          <a:xfrm>
            <a:off x="420688" y="588921"/>
            <a:ext cx="8382194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Improvements from baseline were seen across the </a:t>
            </a:r>
            <a:r>
              <a:rPr lang="en-GB" sz="1200" b="1" dirty="0"/>
              <a:t>physical </a:t>
            </a:r>
            <a:r>
              <a:rPr lang="en-GB" sz="1200" dirty="0"/>
              <a:t>and </a:t>
            </a:r>
            <a:r>
              <a:rPr lang="en-GB" sz="1200" b="1" dirty="0"/>
              <a:t>mental domains </a:t>
            </a:r>
            <a:r>
              <a:rPr lang="en-GB" sz="1200" dirty="0"/>
              <a:t>of the SF-36 at Week 48 and were sustained to Week 144 of CZP treatment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699"/>
            <a:ext cx="7988300" cy="368300"/>
          </a:xfrm>
        </p:spPr>
        <p:txBody>
          <a:bodyPr anchor="t" anchorCtr="0"/>
          <a:lstStyle/>
          <a:p>
            <a:r>
              <a:rPr lang="en-GB" sz="2200" dirty="0"/>
              <a:t>Results: SF-36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8" name="Content Placeholder 4">
            <a:extLst>
              <a:ext uri="{FF2B5EF4-FFF2-40B4-BE49-F238E27FC236}">
                <a16:creationId xmlns:a16="http://schemas.microsoft.com/office/drawing/2014/main" id="{3BCDEEE2-43D2-4966-9EFE-17DE76E2DC5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3602"/>
            <a:ext cx="8382194" cy="405709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effectLst/>
                <a:latin typeface="+mj-lt"/>
              </a:rPr>
              <a:t>CZP-randomised patients who did not achieve a ≥50% reduction from baseline in PASI 50 at Week 16 and entered the open-label escape arm continued to be included in these analyses. From Week 48, d</a:t>
            </a:r>
            <a:r>
              <a:rPr lang="en-GB" b="0" dirty="0">
                <a:solidFill>
                  <a:schemeClr val="tx1"/>
                </a:solidFill>
              </a:rPr>
              <a:t>ose adjustments were mandatory or at the investigator’s discretion, based on PASI response. </a:t>
            </a:r>
            <a:r>
              <a:rPr lang="en-GB" dirty="0"/>
              <a:t>Baseline p</a:t>
            </a:r>
            <a:r>
              <a:rPr lang="en-GB" b="0" dirty="0">
                <a:solidFill>
                  <a:schemeClr val="tx1"/>
                </a:solidFill>
              </a:rPr>
              <a:t>atient numbers: CZP 200 mg Q2W, n=183; CZP 400 mg Q2W, n=173; All CZP, n=356. </a:t>
            </a:r>
            <a:r>
              <a:rPr lang="en-GB" b="0" dirty="0" err="1">
                <a:solidFill>
                  <a:schemeClr val="tx1"/>
                </a:solidFill>
              </a:rPr>
              <a:t>CfB</a:t>
            </a:r>
            <a:r>
              <a:rPr lang="en-GB" b="0" dirty="0">
                <a:solidFill>
                  <a:schemeClr val="tx1"/>
                </a:solidFill>
              </a:rPr>
              <a:t>: change from baseline; </a:t>
            </a:r>
            <a:r>
              <a:rPr lang="en-GB" dirty="0"/>
              <a:t>CZP: certolizumab pegol; OC: observed case; Q2W: every 2 weeks; SF-36: 36-Item Short Form Survey.</a:t>
            </a:r>
          </a:p>
          <a:p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427145A-9EE7-4074-8224-30D0167B6C5A}"/>
              </a:ext>
            </a:extLst>
          </p:cNvPr>
          <p:cNvSpPr txBox="1"/>
          <p:nvPr/>
        </p:nvSpPr>
        <p:spPr>
          <a:xfrm>
            <a:off x="451435" y="1592483"/>
            <a:ext cx="1057157" cy="6364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Week 48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80CBD0B-8A34-4F50-9EE6-84C67EABA05D}"/>
              </a:ext>
            </a:extLst>
          </p:cNvPr>
          <p:cNvSpPr txBox="1"/>
          <p:nvPr/>
        </p:nvSpPr>
        <p:spPr>
          <a:xfrm>
            <a:off x="451436" y="2674458"/>
            <a:ext cx="1057156" cy="636431"/>
          </a:xfrm>
          <a:prstGeom prst="roundRect">
            <a:avLst/>
          </a:prstGeom>
          <a:solidFill>
            <a:schemeClr val="tx2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Week 144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E65C08E-2A21-4DFA-9D5D-FD6F2B89E7B7}"/>
              </a:ext>
            </a:extLst>
          </p:cNvPr>
          <p:cNvCxnSpPr>
            <a:cxnSpLocks/>
          </p:cNvCxnSpPr>
          <p:nvPr/>
        </p:nvCxnSpPr>
        <p:spPr>
          <a:xfrm>
            <a:off x="1508592" y="2990699"/>
            <a:ext cx="461376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F8189134-68ED-4BA1-BBA3-E9E4DA0B8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213" y="4359165"/>
            <a:ext cx="171819" cy="90000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6DCB296-B257-414E-B759-4E0193A94FB8}"/>
              </a:ext>
            </a:extLst>
          </p:cNvPr>
          <p:cNvCxnSpPr>
            <a:cxnSpLocks/>
          </p:cNvCxnSpPr>
          <p:nvPr/>
        </p:nvCxnSpPr>
        <p:spPr>
          <a:xfrm flipH="1">
            <a:off x="2937693" y="4404165"/>
            <a:ext cx="18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C1280A8-F669-42F3-A326-436C4AC4DB8E}"/>
              </a:ext>
            </a:extLst>
          </p:cNvPr>
          <p:cNvSpPr txBox="1"/>
          <p:nvPr/>
        </p:nvSpPr>
        <p:spPr>
          <a:xfrm>
            <a:off x="3212044" y="4342610"/>
            <a:ext cx="982280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All CZP (n=223)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8F31182-1A04-4FCC-83A8-1E26682B5ED0}"/>
              </a:ext>
            </a:extLst>
          </p:cNvPr>
          <p:cNvSpPr/>
          <p:nvPr/>
        </p:nvSpPr>
        <p:spPr>
          <a:xfrm>
            <a:off x="2763311" y="4350165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5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453873F-E690-4480-9968-5B7449B19EAF}"/>
              </a:ext>
            </a:extLst>
          </p:cNvPr>
          <p:cNvCxnSpPr>
            <a:cxnSpLocks/>
          </p:cNvCxnSpPr>
          <p:nvPr/>
        </p:nvCxnSpPr>
        <p:spPr>
          <a:xfrm flipH="1">
            <a:off x="4165456" y="4404165"/>
            <a:ext cx="180000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DD81382-8C2A-4C75-BC37-643963E5C23B}"/>
              </a:ext>
            </a:extLst>
          </p:cNvPr>
          <p:cNvSpPr txBox="1"/>
          <p:nvPr/>
        </p:nvSpPr>
        <p:spPr>
          <a:xfrm>
            <a:off x="4420757" y="4342609"/>
            <a:ext cx="1198934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CZP 200 mg Q2W (n=110)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7372E9A-E8AE-483E-BEC4-C456A668C9CD}"/>
              </a:ext>
            </a:extLst>
          </p:cNvPr>
          <p:cNvSpPr/>
          <p:nvPr/>
        </p:nvSpPr>
        <p:spPr>
          <a:xfrm>
            <a:off x="3991074" y="4350165"/>
            <a:ext cx="108000" cy="10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F13880A-562F-4940-8926-F7525FB8C19A}"/>
              </a:ext>
            </a:extLst>
          </p:cNvPr>
          <p:cNvSpPr txBox="1"/>
          <p:nvPr/>
        </p:nvSpPr>
        <p:spPr>
          <a:xfrm>
            <a:off x="6045471" y="4342610"/>
            <a:ext cx="791029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CZP 400 mg Q2W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AFE7DB1-10FA-4689-98F8-017C76C3D847}"/>
              </a:ext>
            </a:extLst>
          </p:cNvPr>
          <p:cNvSpPr txBox="1"/>
          <p:nvPr/>
        </p:nvSpPr>
        <p:spPr>
          <a:xfrm>
            <a:off x="7065693" y="4342610"/>
            <a:ext cx="1148889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CZP 200 mg Q2W (n=113)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BA1DC6E-1B42-426C-B91C-9AD8B4465CBD}"/>
              </a:ext>
            </a:extLst>
          </p:cNvPr>
          <p:cNvCxnSpPr>
            <a:cxnSpLocks/>
          </p:cNvCxnSpPr>
          <p:nvPr/>
        </p:nvCxnSpPr>
        <p:spPr>
          <a:xfrm flipH="1">
            <a:off x="5803698" y="4404165"/>
            <a:ext cx="180000" cy="0"/>
          </a:xfrm>
          <a:prstGeom prst="line">
            <a:avLst/>
          </a:prstGeom>
          <a:ln w="28575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A1DF879B-E9B4-4C73-8997-763B938E5F79}"/>
              </a:ext>
            </a:extLst>
          </p:cNvPr>
          <p:cNvSpPr/>
          <p:nvPr/>
        </p:nvSpPr>
        <p:spPr>
          <a:xfrm>
            <a:off x="5629316" y="4350165"/>
            <a:ext cx="108000" cy="108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accent5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50" dirty="0"/>
          </a:p>
        </p:txBody>
      </p:sp>
      <p:graphicFrame>
        <p:nvGraphicFramePr>
          <p:cNvPr id="53" name="Table 4">
            <a:extLst>
              <a:ext uri="{FF2B5EF4-FFF2-40B4-BE49-F238E27FC236}">
                <a16:creationId xmlns:a16="http://schemas.microsoft.com/office/drawing/2014/main" id="{1B3479B4-D28D-4746-8213-50B029F742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366745"/>
              </p:ext>
            </p:extLst>
          </p:nvPr>
        </p:nvGraphicFramePr>
        <p:xfrm>
          <a:off x="5806921" y="2956556"/>
          <a:ext cx="2806402" cy="105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5395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503669">
                  <a:extLst>
                    <a:ext uri="{9D8B030D-6E8A-4147-A177-3AD203B41FA5}">
                      <a16:colId xmlns:a16="http://schemas.microsoft.com/office/drawing/2014/main" val="306586724"/>
                    </a:ext>
                  </a:extLst>
                </a:gridCol>
                <a:gridCol w="503669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503669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</a:tblGrid>
              <a:tr h="178353">
                <a:tc gridSpan="4"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</a:rPr>
                        <a:t>Baseline scores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dirty="0">
                        <a:solidFill>
                          <a:schemeClr val="accent5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4180219"/>
                  </a:ext>
                </a:extLst>
              </a:tr>
              <a:tr h="343967">
                <a:tc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rgbClr val="718C2C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All </a:t>
                      </a:r>
                      <a:br>
                        <a:rPr lang="en-GB" sz="700" b="1" dirty="0">
                          <a:solidFill>
                            <a:schemeClr val="accent2"/>
                          </a:solidFill>
                        </a:rPr>
                      </a:br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CZP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5"/>
                          </a:solidFill>
                        </a:rPr>
                        <a:t>CZP </a:t>
                      </a:r>
                      <a:br>
                        <a:rPr lang="en-GB" sz="700" b="1" dirty="0">
                          <a:solidFill>
                            <a:schemeClr val="accent5"/>
                          </a:solidFill>
                        </a:rPr>
                      </a:br>
                      <a:r>
                        <a:rPr lang="en-GB" sz="700" b="1" dirty="0">
                          <a:solidFill>
                            <a:schemeClr val="accent5"/>
                          </a:solidFill>
                        </a:rPr>
                        <a:t>200 mg Q2W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2"/>
                          </a:solidFill>
                        </a:rPr>
                        <a:t>CZP </a:t>
                      </a:r>
                      <a:br>
                        <a:rPr lang="en-GB" sz="700" b="1" dirty="0">
                          <a:solidFill>
                            <a:schemeClr val="tx2"/>
                          </a:solidFill>
                        </a:rPr>
                      </a:br>
                      <a:r>
                        <a:rPr lang="en-GB" sz="700" b="1" dirty="0">
                          <a:solidFill>
                            <a:schemeClr val="tx2"/>
                          </a:solidFill>
                        </a:rPr>
                        <a:t>400 mg Q2W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237263"/>
                  </a:ext>
                </a:extLst>
              </a:tr>
              <a:tr h="178353">
                <a:tc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solidFill>
                            <a:srgbClr val="718C2C"/>
                          </a:solidFill>
                        </a:rPr>
                        <a:t>MCS at Week 0, mean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2"/>
                          </a:solidFill>
                        </a:rPr>
                        <a:t>46.2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5"/>
                          </a:solidFill>
                        </a:rPr>
                        <a:t>46.9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1"/>
                          </a:solidFill>
                        </a:rPr>
                        <a:t>45.5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178353">
                <a:tc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solidFill>
                            <a:schemeClr val="accent3"/>
                          </a:solidFill>
                        </a:rPr>
                        <a:t>PCS at Week 0, mean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2"/>
                          </a:solidFill>
                        </a:rPr>
                        <a:t>47.7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5"/>
                          </a:solidFill>
                        </a:rPr>
                        <a:t>46.9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1"/>
                          </a:solidFill>
                        </a:rPr>
                        <a:t>48.5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500361"/>
                  </a:ext>
                </a:extLst>
              </a:tr>
            </a:tbl>
          </a:graphicData>
        </a:graphic>
      </p:graphicFrame>
      <p:grpSp>
        <p:nvGrpSpPr>
          <p:cNvPr id="51" name="Group 50">
            <a:extLst>
              <a:ext uri="{FF2B5EF4-FFF2-40B4-BE49-F238E27FC236}">
                <a16:creationId xmlns:a16="http://schemas.microsoft.com/office/drawing/2014/main" id="{B44855CF-5C2B-4F85-897D-79276C7AB54F}"/>
              </a:ext>
            </a:extLst>
          </p:cNvPr>
          <p:cNvGrpSpPr/>
          <p:nvPr/>
        </p:nvGrpSpPr>
        <p:grpSpPr>
          <a:xfrm>
            <a:off x="2000984" y="1614448"/>
            <a:ext cx="3803916" cy="2508481"/>
            <a:chOff x="3059384" y="1571248"/>
            <a:chExt cx="3803916" cy="2508481"/>
          </a:xfrm>
        </p:grpSpPr>
        <p:pic>
          <p:nvPicPr>
            <p:cNvPr id="54" name="Picture 53" descr="Chart, radar chart&#10;&#10;Description automatically generated">
              <a:extLst>
                <a:ext uri="{FF2B5EF4-FFF2-40B4-BE49-F238E27FC236}">
                  <a16:creationId xmlns:a16="http://schemas.microsoft.com/office/drawing/2014/main" id="{62A2C30C-2772-4284-9B67-5365D9AE50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77" t="4629" r="3303" b="53957"/>
            <a:stretch/>
          </p:blipFill>
          <p:spPr>
            <a:xfrm>
              <a:off x="3059384" y="1571248"/>
              <a:ext cx="3724276" cy="2508481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487E1A5-F9F4-47F8-9E73-0C51B10408D9}"/>
                </a:ext>
              </a:extLst>
            </p:cNvPr>
            <p:cNvSpPr txBox="1"/>
            <p:nvPr/>
          </p:nvSpPr>
          <p:spPr>
            <a:xfrm>
              <a:off x="3541496" y="157477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b="1" dirty="0">
                  <a:solidFill>
                    <a:schemeClr val="accent6"/>
                  </a:solidFill>
                </a:rPr>
                <a:t>Mental Domains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571AE2C-B57D-4057-A62C-D55CF5DC563C}"/>
                </a:ext>
              </a:extLst>
            </p:cNvPr>
            <p:cNvSpPr txBox="1"/>
            <p:nvPr/>
          </p:nvSpPr>
          <p:spPr>
            <a:xfrm>
              <a:off x="5523125" y="1574779"/>
              <a:ext cx="1092627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b="1" dirty="0">
                  <a:solidFill>
                    <a:schemeClr val="accent3"/>
                  </a:solidFill>
                </a:rPr>
                <a:t>Physical Domains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2683338-60AB-4CFE-8E34-E3886D46019D}"/>
                </a:ext>
              </a:extLst>
            </p:cNvPr>
            <p:cNvSpPr txBox="1"/>
            <p:nvPr/>
          </p:nvSpPr>
          <p:spPr>
            <a:xfrm>
              <a:off x="3527848" y="1883453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Mental Health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8A364C5-8F5E-4287-8EDD-49ADFB12BA29}"/>
                </a:ext>
              </a:extLst>
            </p:cNvPr>
            <p:cNvSpPr txBox="1"/>
            <p:nvPr/>
          </p:nvSpPr>
          <p:spPr>
            <a:xfrm>
              <a:off x="3181958" y="2497867"/>
              <a:ext cx="79102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Role Emotional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E3ED5C6-F5F0-45E9-AEBD-45F0DA90C2B4}"/>
                </a:ext>
              </a:extLst>
            </p:cNvPr>
            <p:cNvSpPr txBox="1"/>
            <p:nvPr/>
          </p:nvSpPr>
          <p:spPr>
            <a:xfrm>
              <a:off x="3061110" y="3298113"/>
              <a:ext cx="911877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Social Functioning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DB23E88-8D90-4883-B7AA-9C7502DE6CA6}"/>
                </a:ext>
              </a:extLst>
            </p:cNvPr>
            <p:cNvSpPr txBox="1"/>
            <p:nvPr/>
          </p:nvSpPr>
          <p:spPr>
            <a:xfrm>
              <a:off x="3530237" y="39093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Vitality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FEA0662-FF64-4CDF-B7C9-7DA3A17E3300}"/>
                </a:ext>
              </a:extLst>
            </p:cNvPr>
            <p:cNvSpPr txBox="1"/>
            <p:nvPr/>
          </p:nvSpPr>
          <p:spPr>
            <a:xfrm>
              <a:off x="5516301" y="39093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General Health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C91FF22-7247-425E-A835-93DEBACA4F5C}"/>
                </a:ext>
              </a:extLst>
            </p:cNvPr>
            <p:cNvSpPr txBox="1"/>
            <p:nvPr/>
          </p:nvSpPr>
          <p:spPr>
            <a:xfrm>
              <a:off x="6070305" y="3294425"/>
              <a:ext cx="70615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Bodily Pain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4BCDE29-C3DB-4AD3-8097-EAC8AECD218B}"/>
                </a:ext>
              </a:extLst>
            </p:cNvPr>
            <p:cNvSpPr txBox="1"/>
            <p:nvPr/>
          </p:nvSpPr>
          <p:spPr>
            <a:xfrm>
              <a:off x="6072271" y="2499111"/>
              <a:ext cx="79102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Role Physical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EC0F3FC-7282-4AB6-AED7-A9DA17504132}"/>
                </a:ext>
              </a:extLst>
            </p:cNvPr>
            <p:cNvSpPr txBox="1"/>
            <p:nvPr/>
          </p:nvSpPr>
          <p:spPr>
            <a:xfrm>
              <a:off x="5516300" y="18841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Physical Functioning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69458B2E-F6C1-4BF7-9A42-24CF24D448D7}"/>
              </a:ext>
            </a:extLst>
          </p:cNvPr>
          <p:cNvSpPr txBox="1"/>
          <p:nvPr/>
        </p:nvSpPr>
        <p:spPr>
          <a:xfrm>
            <a:off x="2986333" y="1335858"/>
            <a:ext cx="2075254" cy="16158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GB" sz="1050" b="1" dirty="0"/>
              <a:t>Week 144 Change from Baseline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DE7BF7E-6BC9-40A1-8812-333A44B28B86}"/>
              </a:ext>
            </a:extLst>
          </p:cNvPr>
          <p:cNvGrpSpPr/>
          <p:nvPr/>
        </p:nvGrpSpPr>
        <p:grpSpPr>
          <a:xfrm>
            <a:off x="2062282" y="1617978"/>
            <a:ext cx="3749818" cy="2457701"/>
            <a:chOff x="3113482" y="1574778"/>
            <a:chExt cx="3749818" cy="245770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5EAA0BA-2E0D-4D22-8EFC-05038DF9FA9F}"/>
                </a:ext>
              </a:extLst>
            </p:cNvPr>
            <p:cNvSpPr txBox="1"/>
            <p:nvPr/>
          </p:nvSpPr>
          <p:spPr>
            <a:xfrm>
              <a:off x="3541496" y="157477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b="1" dirty="0">
                  <a:solidFill>
                    <a:schemeClr val="accent6"/>
                  </a:solidFill>
                </a:rPr>
                <a:t>Mental Domains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C07E4BC-762A-4A0D-8CD3-28B951E10B7B}"/>
                </a:ext>
              </a:extLst>
            </p:cNvPr>
            <p:cNvSpPr txBox="1"/>
            <p:nvPr/>
          </p:nvSpPr>
          <p:spPr>
            <a:xfrm>
              <a:off x="5523125" y="1574779"/>
              <a:ext cx="1092627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b="1" dirty="0">
                  <a:solidFill>
                    <a:schemeClr val="accent3"/>
                  </a:solidFill>
                </a:rPr>
                <a:t>Physical Domains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ABC1973-9CEE-4EB8-854E-F0A649309607}"/>
                </a:ext>
              </a:extLst>
            </p:cNvPr>
            <p:cNvSpPr txBox="1"/>
            <p:nvPr/>
          </p:nvSpPr>
          <p:spPr>
            <a:xfrm>
              <a:off x="3527848" y="1883453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Mental Health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C484FE6-A1EA-4F43-957E-CFCF339BC985}"/>
                </a:ext>
              </a:extLst>
            </p:cNvPr>
            <p:cNvSpPr txBox="1"/>
            <p:nvPr/>
          </p:nvSpPr>
          <p:spPr>
            <a:xfrm>
              <a:off x="3113482" y="2497867"/>
              <a:ext cx="85950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Role Emotional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12B61CB-4D4F-4669-A289-6A8477814356}"/>
                </a:ext>
              </a:extLst>
            </p:cNvPr>
            <p:cNvSpPr txBox="1"/>
            <p:nvPr/>
          </p:nvSpPr>
          <p:spPr>
            <a:xfrm>
              <a:off x="3113482" y="3298113"/>
              <a:ext cx="85950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Social Functioning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D1EA783-B899-450C-8847-C65AB9B46B41}"/>
                </a:ext>
              </a:extLst>
            </p:cNvPr>
            <p:cNvSpPr txBox="1"/>
            <p:nvPr/>
          </p:nvSpPr>
          <p:spPr>
            <a:xfrm>
              <a:off x="3530237" y="39093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Vitality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52F7E77-A569-4EFC-8A6A-4F9211DA19A6}"/>
                </a:ext>
              </a:extLst>
            </p:cNvPr>
            <p:cNvSpPr txBox="1"/>
            <p:nvPr/>
          </p:nvSpPr>
          <p:spPr>
            <a:xfrm>
              <a:off x="5516301" y="39093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General Health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AF25E51-901D-49BC-91F7-480CC003248F}"/>
                </a:ext>
              </a:extLst>
            </p:cNvPr>
            <p:cNvSpPr txBox="1"/>
            <p:nvPr/>
          </p:nvSpPr>
          <p:spPr>
            <a:xfrm>
              <a:off x="5516300" y="18841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Physical Functioning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CA7520C-D49A-4F5E-9C74-DCF6463504D9}"/>
                </a:ext>
              </a:extLst>
            </p:cNvPr>
            <p:cNvSpPr txBox="1"/>
            <p:nvPr/>
          </p:nvSpPr>
          <p:spPr>
            <a:xfrm>
              <a:off x="6070305" y="3294425"/>
              <a:ext cx="70615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Bodily Pain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5710BFE-29EE-49B2-958C-F2A11459F657}"/>
                </a:ext>
              </a:extLst>
            </p:cNvPr>
            <p:cNvSpPr txBox="1"/>
            <p:nvPr/>
          </p:nvSpPr>
          <p:spPr>
            <a:xfrm>
              <a:off x="6072271" y="2499111"/>
              <a:ext cx="79102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Role Physical</a:t>
              </a:r>
            </a:p>
          </p:txBody>
        </p:sp>
      </p:grp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BDAB1FBD-E820-4A73-9A54-4ED8307B70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200" y="1440000"/>
            <a:ext cx="3308498" cy="144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289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700"/>
            <a:ext cx="7988300" cy="368300"/>
          </a:xfrm>
        </p:spPr>
        <p:txBody>
          <a:bodyPr anchor="t" anchorCtr="0"/>
          <a:lstStyle/>
          <a:p>
            <a:r>
              <a:rPr lang="en-GB" sz="2200" dirty="0">
                <a:latin typeface="+mj-lt"/>
              </a:rPr>
              <a:t>Results: EQ-5D-3L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6402ED-2E76-49F0-83D5-84A2CC90877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1600"/>
            <a:ext cx="8383782" cy="449099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effectLst/>
                <a:latin typeface="+mj-lt"/>
              </a:rPr>
              <a:t>CZP-randomised patients who did not achieve a ≥50% reduction from baseline in PASI 50 at Week 16 and entered the open-label escape arm continued to be included in these analyses. </a:t>
            </a:r>
            <a:r>
              <a:rPr lang="en-GB" baseline="30000" dirty="0" err="1"/>
              <a:t>a</a:t>
            </a:r>
            <a:r>
              <a:rPr lang="en-GB" b="0" dirty="0" err="1">
                <a:solidFill>
                  <a:schemeClr val="tx1"/>
                </a:solidFill>
              </a:rPr>
              <a:t>Dose</a:t>
            </a:r>
            <a:r>
              <a:rPr lang="en-GB" b="0" dirty="0">
                <a:solidFill>
                  <a:schemeClr val="tx1"/>
                </a:solidFill>
              </a:rPr>
              <a:t> adjustments were mandatory or at the investigator’s discretion, based on PASI response. </a:t>
            </a:r>
            <a:r>
              <a:rPr lang="en-GB" dirty="0"/>
              <a:t>CZP: certolizumab pegol; EQ-5D-3L: </a:t>
            </a:r>
            <a:r>
              <a:rPr lang="en-GB" dirty="0" err="1"/>
              <a:t>EuroQoL</a:t>
            </a:r>
            <a:r>
              <a:rPr lang="en-GB" dirty="0"/>
              <a:t> 5-Dimensions 3-Level; EQ VAS: </a:t>
            </a:r>
            <a:r>
              <a:rPr lang="en-GB" dirty="0" err="1"/>
              <a:t>EuroQoL</a:t>
            </a:r>
            <a:r>
              <a:rPr lang="en-GB" dirty="0"/>
              <a:t> Visual Analogue Scale; OC: observed case; Q2W: every 2 weeks.</a:t>
            </a: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3261C07A-10F9-4FC0-AD22-B7DADAF782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6" b="19863"/>
          <a:stretch/>
        </p:blipFill>
        <p:spPr>
          <a:xfrm>
            <a:off x="1211348" y="1089468"/>
            <a:ext cx="6721305" cy="29611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7BD1D2-7AFE-4A5E-9602-7EDA37040D99}"/>
              </a:ext>
            </a:extLst>
          </p:cNvPr>
          <p:cNvSpPr txBox="1"/>
          <p:nvPr/>
        </p:nvSpPr>
        <p:spPr>
          <a:xfrm>
            <a:off x="420688" y="588921"/>
            <a:ext cx="8382194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A durable increase in the proportion of CZP-treated patients reporting an </a:t>
            </a:r>
            <a:r>
              <a:rPr lang="en-GB" sz="1200" b="1" dirty="0"/>
              <a:t>EQ-5D-3L </a:t>
            </a:r>
            <a:r>
              <a:rPr lang="en-GB" sz="1200" dirty="0"/>
              <a:t>score</a:t>
            </a:r>
            <a:r>
              <a:rPr lang="en-GB" sz="1200" b="1" dirty="0"/>
              <a:t> </a:t>
            </a:r>
            <a:r>
              <a:rPr lang="en-GB" sz="1200" dirty="0"/>
              <a:t>of </a:t>
            </a:r>
            <a:r>
              <a:rPr lang="en-GB" sz="1200" b="1" dirty="0"/>
              <a:t>1</a:t>
            </a:r>
            <a:r>
              <a:rPr lang="en-GB" sz="1200" dirty="0"/>
              <a:t> was observed across </a:t>
            </a:r>
            <a:br>
              <a:rPr lang="en-GB" sz="1200" dirty="0"/>
            </a:br>
            <a:r>
              <a:rPr lang="en-GB" sz="1200" b="1" dirty="0"/>
              <a:t>multiple dimensions</a:t>
            </a:r>
            <a:endParaRPr lang="en-GB" sz="1200" dirty="0"/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D41F181B-4BF0-42FD-AA44-19AABD854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465327"/>
              </p:ext>
            </p:extLst>
          </p:nvPr>
        </p:nvGraphicFramePr>
        <p:xfrm>
          <a:off x="420688" y="4068239"/>
          <a:ext cx="4290351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7706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462341884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165145456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990045443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120198357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49429988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310623587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061960266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4045713783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8752871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Week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48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72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144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8981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All CZP,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356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299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 279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259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241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Placebo,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89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0456401"/>
                  </a:ext>
                </a:extLst>
              </a:tr>
            </a:tbl>
          </a:graphicData>
        </a:graphic>
      </p:graphicFrame>
      <p:pic>
        <p:nvPicPr>
          <p:cNvPr id="38" name="Picture 37">
            <a:extLst>
              <a:ext uri="{FF2B5EF4-FFF2-40B4-BE49-F238E27FC236}">
                <a16:creationId xmlns:a16="http://schemas.microsoft.com/office/drawing/2014/main" id="{FAE77969-0345-4351-B55E-3CA4B15EB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7" t="1" b="-1"/>
          <a:stretch/>
        </p:blipFill>
        <p:spPr>
          <a:xfrm>
            <a:off x="4733925" y="4348978"/>
            <a:ext cx="4029114" cy="16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74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700"/>
            <a:ext cx="7988300" cy="368300"/>
          </a:xfrm>
        </p:spPr>
        <p:txBody>
          <a:bodyPr anchor="t" anchorCtr="0"/>
          <a:lstStyle/>
          <a:p>
            <a:r>
              <a:rPr lang="en-GB" sz="2200" dirty="0">
                <a:latin typeface="+mj-lt"/>
              </a:rPr>
              <a:t>Results: EQ-5D-3L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6402ED-2E76-49F0-83D5-84A2CC90877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1600"/>
            <a:ext cx="8383782" cy="449099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effectLst/>
                <a:latin typeface="+mj-lt"/>
              </a:rPr>
              <a:t>CZP-randomised patients who did not achieve a ≥50% reduction from baseline in PASI 50 at Week 16 and entered the open-label escape arm continued to be included in these analyses. </a:t>
            </a:r>
            <a:r>
              <a:rPr lang="en-GB" baseline="30000" dirty="0" err="1"/>
              <a:t>a</a:t>
            </a:r>
            <a:r>
              <a:rPr lang="en-GB" b="0" dirty="0" err="1">
                <a:solidFill>
                  <a:schemeClr val="tx1"/>
                </a:solidFill>
              </a:rPr>
              <a:t>Dose</a:t>
            </a:r>
            <a:r>
              <a:rPr lang="en-GB" b="0" dirty="0">
                <a:solidFill>
                  <a:schemeClr val="tx1"/>
                </a:solidFill>
              </a:rPr>
              <a:t> adjustments were mandatory or at the investigator’s discretion, based on PASI response. </a:t>
            </a:r>
            <a:r>
              <a:rPr lang="en-GB" dirty="0"/>
              <a:t>CZP: certolizumab pegol; EQ-5D-3L: </a:t>
            </a:r>
            <a:r>
              <a:rPr lang="en-GB" dirty="0" err="1"/>
              <a:t>EuroQoL</a:t>
            </a:r>
            <a:r>
              <a:rPr lang="en-GB" dirty="0"/>
              <a:t> 5-Dimensions 3-Level; EQ VAS: </a:t>
            </a:r>
            <a:r>
              <a:rPr lang="en-GB" dirty="0" err="1"/>
              <a:t>EuroQoL</a:t>
            </a:r>
            <a:r>
              <a:rPr lang="en-GB" dirty="0"/>
              <a:t> Visual Analogue Scale; OC: observed case; Q2W: every 2 weeks.</a:t>
            </a: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3261C07A-10F9-4FC0-AD22-B7DADAF782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115" r="65704" b="19863"/>
          <a:stretch/>
        </p:blipFill>
        <p:spPr>
          <a:xfrm>
            <a:off x="2539313" y="1270119"/>
            <a:ext cx="4065373" cy="26032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7BD1D2-7AFE-4A5E-9602-7EDA37040D99}"/>
              </a:ext>
            </a:extLst>
          </p:cNvPr>
          <p:cNvSpPr txBox="1"/>
          <p:nvPr/>
        </p:nvSpPr>
        <p:spPr>
          <a:xfrm>
            <a:off x="420688" y="588921"/>
            <a:ext cx="8382194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A durable increase in the proportion of CZP-treated patients reporting an </a:t>
            </a:r>
            <a:r>
              <a:rPr lang="en-GB" sz="1200" b="1" dirty="0"/>
              <a:t>EQ-5D-3L </a:t>
            </a:r>
            <a:r>
              <a:rPr lang="en-GB" sz="1200" dirty="0"/>
              <a:t>score</a:t>
            </a:r>
            <a:r>
              <a:rPr lang="en-GB" sz="1200" b="1" dirty="0"/>
              <a:t> </a:t>
            </a:r>
            <a:r>
              <a:rPr lang="en-GB" sz="1200" dirty="0"/>
              <a:t>of </a:t>
            </a:r>
            <a:r>
              <a:rPr lang="en-GB" sz="1200" b="1" dirty="0"/>
              <a:t>1</a:t>
            </a:r>
            <a:r>
              <a:rPr lang="en-GB" sz="1200" dirty="0"/>
              <a:t> was observed across </a:t>
            </a:r>
            <a:br>
              <a:rPr lang="en-GB" sz="1200" dirty="0"/>
            </a:br>
            <a:r>
              <a:rPr lang="en-GB" sz="1200" b="1" dirty="0"/>
              <a:t>multiple dimensions</a:t>
            </a:r>
            <a:endParaRPr lang="en-GB" sz="1200" dirty="0"/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D41F181B-4BF0-42FD-AA44-19AABD854145}"/>
              </a:ext>
            </a:extLst>
          </p:cNvPr>
          <p:cNvGraphicFramePr>
            <a:graphicFrameLocks noGrp="1"/>
          </p:cNvGraphicFramePr>
          <p:nvPr/>
        </p:nvGraphicFramePr>
        <p:xfrm>
          <a:off x="420688" y="4068239"/>
          <a:ext cx="4290351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7706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462341884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165145456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990045443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120198357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49429988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310623587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2061960266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4045713783"/>
                    </a:ext>
                  </a:extLst>
                </a:gridCol>
                <a:gridCol w="335695">
                  <a:extLst>
                    <a:ext uri="{9D8B030D-6E8A-4147-A177-3AD203B41FA5}">
                      <a16:colId xmlns:a16="http://schemas.microsoft.com/office/drawing/2014/main" val="8752871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Week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48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72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144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8981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All CZP,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356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299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 279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259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241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Placebo,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89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0456401"/>
                  </a:ext>
                </a:extLst>
              </a:tr>
            </a:tbl>
          </a:graphicData>
        </a:graphic>
      </p:graphicFrame>
      <p:pic>
        <p:nvPicPr>
          <p:cNvPr id="38" name="Picture 37">
            <a:extLst>
              <a:ext uri="{FF2B5EF4-FFF2-40B4-BE49-F238E27FC236}">
                <a16:creationId xmlns:a16="http://schemas.microsoft.com/office/drawing/2014/main" id="{FAE77969-0345-4351-B55E-3CA4B15EB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7" t="1" b="-1"/>
          <a:stretch/>
        </p:blipFill>
        <p:spPr>
          <a:xfrm>
            <a:off x="4733925" y="4348978"/>
            <a:ext cx="4029114" cy="16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757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4D70D54-DF84-E68E-D9AD-1F9216602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38" y="1080714"/>
            <a:ext cx="8301724" cy="29676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F24AE1-39F2-4829-A199-D0F816C3463B}"/>
              </a:ext>
            </a:extLst>
          </p:cNvPr>
          <p:cNvSpPr txBox="1"/>
          <p:nvPr/>
        </p:nvSpPr>
        <p:spPr>
          <a:xfrm>
            <a:off x="420688" y="588921"/>
            <a:ext cx="8382194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Mean scores for presenteeism, work impairment and activity impairment </a:t>
            </a:r>
            <a:r>
              <a:rPr lang="en-GB" sz="1200" b="1" dirty="0"/>
              <a:t>improved from Week 0 to Week 48 </a:t>
            </a:r>
            <a:r>
              <a:rPr lang="en-GB" sz="1200" dirty="0"/>
              <a:t>and these improvements were </a:t>
            </a:r>
            <a:r>
              <a:rPr lang="en-GB" sz="1200" b="1" dirty="0"/>
              <a:t>sustained</a:t>
            </a:r>
            <a:r>
              <a:rPr lang="en-GB" sz="1200" dirty="0"/>
              <a:t> at Week 144 of CZP treatment</a:t>
            </a:r>
            <a:endParaRPr lang="en-GB" sz="1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700"/>
            <a:ext cx="7988300" cy="368300"/>
          </a:xfrm>
        </p:spPr>
        <p:txBody>
          <a:bodyPr anchor="t" anchorCtr="0"/>
          <a:lstStyle/>
          <a:p>
            <a:r>
              <a:rPr lang="en-GB" sz="2200" dirty="0"/>
              <a:t>Results: WPAI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831CDDF-EF30-4D6D-87DD-51CBAE8C57B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099" y="4703493"/>
            <a:ext cx="8382193" cy="285906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effectLst/>
                <a:latin typeface="+mj-lt"/>
              </a:rPr>
              <a:t>CZP-randomised patients who did not achieve a ≥50% reduction from baseline in PASI 50 at Week 16 and entered the open-label escape arm continued to be included in these analyses. From Week 48, d</a:t>
            </a:r>
            <a:r>
              <a:rPr lang="en-GB" b="0" dirty="0">
                <a:solidFill>
                  <a:schemeClr val="tx1"/>
                </a:solidFill>
              </a:rPr>
              <a:t>ose adjustments were mandatory or at the investigator’s discretion, based on PASI response. </a:t>
            </a:r>
            <a:r>
              <a:rPr lang="en-GB" dirty="0"/>
              <a:t>CZP: certolizumab pegol; OC: observed case; Q2W: every 2 weeks; WPAI: Work Productivity and Activity Impairment.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B8BB605-5A98-429B-B9ED-D046ACA38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844255"/>
              </p:ext>
            </p:extLst>
          </p:nvPr>
        </p:nvGraphicFramePr>
        <p:xfrm>
          <a:off x="421199" y="4078343"/>
          <a:ext cx="3357051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8131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602230">
                  <a:extLst>
                    <a:ext uri="{9D8B030D-6E8A-4147-A177-3AD203B41FA5}">
                      <a16:colId xmlns:a16="http://schemas.microsoft.com/office/drawing/2014/main" val="165145456"/>
                    </a:ext>
                  </a:extLst>
                </a:gridCol>
                <a:gridCol w="602230">
                  <a:extLst>
                    <a:ext uri="{9D8B030D-6E8A-4147-A177-3AD203B41FA5}">
                      <a16:colId xmlns:a16="http://schemas.microsoft.com/office/drawing/2014/main" val="2810308870"/>
                    </a:ext>
                  </a:extLst>
                </a:gridCol>
                <a:gridCol w="602230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602230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baseline="0" dirty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600" b="1" baseline="-25000" dirty="0">
                          <a:solidFill>
                            <a:schemeClr val="tx1"/>
                          </a:solidFill>
                        </a:rPr>
                        <a:t>work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 (n</a:t>
                      </a:r>
                      <a:r>
                        <a:rPr lang="en-GB" sz="600" b="1" baseline="-25000" dirty="0">
                          <a:solidFill>
                            <a:schemeClr val="tx1"/>
                          </a:solidFill>
                        </a:rPr>
                        <a:t>activity</a:t>
                      </a:r>
                      <a:r>
                        <a:rPr lang="en-GB" sz="600" b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GB" sz="600" b="1" baseline="3000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GB" sz="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Week 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Week 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Week 48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Week 144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8981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All CZP,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257 (356)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251 (344)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223 (299)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165 (223)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Placebo,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68 (97)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66 (89)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045640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D3A7C0D6-642E-4B7A-9886-31A3EBEE0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8315" y="4369748"/>
            <a:ext cx="4613275" cy="16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66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9100" y="139699"/>
            <a:ext cx="7988300" cy="368300"/>
          </a:xfrm>
        </p:spPr>
        <p:txBody>
          <a:bodyPr anchor="t" anchorCtr="0"/>
          <a:lstStyle/>
          <a:p>
            <a:r>
              <a:rPr lang="en-GB" sz="2200" dirty="0">
                <a:latin typeface="+mj-lt"/>
              </a:rPr>
              <a:t>Conclusions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9A4403E4-BE64-48A2-960D-1B90F6FD2A5C}"/>
              </a:ext>
            </a:extLst>
          </p:cNvPr>
          <p:cNvSpPr txBox="1">
            <a:spLocks/>
          </p:cNvSpPr>
          <p:nvPr/>
        </p:nvSpPr>
        <p:spPr>
          <a:xfrm>
            <a:off x="419100" y="1060449"/>
            <a:ext cx="7305318" cy="2905125"/>
          </a:xfrm>
          <a:prstGeom prst="rect">
            <a:avLst/>
          </a:prstGeom>
          <a:solidFill>
            <a:schemeClr val="accent1"/>
          </a:solidFill>
          <a:effectLst>
            <a:outerShdw dist="355600" algn="ctr" rotWithShape="0">
              <a:srgbClr val="4771B4"/>
            </a:outerShdw>
          </a:effectLst>
        </p:spPr>
        <p:txBody>
          <a:bodyPr anchor="ctr"/>
          <a:lstStyle>
            <a:lvl1pPr marL="174625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+mj-lt"/>
              <a:buNone/>
              <a:defRPr sz="16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tx2"/>
              </a:buClr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3200" indent="-2032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7825" indent="-1793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57213" indent="-1698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CZP treatment was associated with </a:t>
            </a:r>
            <a:r>
              <a:rPr lang="en-GB" b="1" dirty="0"/>
              <a:t>long-term improvement</a:t>
            </a:r>
            <a:r>
              <a:rPr lang="en-GB" dirty="0"/>
              <a:t> in:</a:t>
            </a:r>
          </a:p>
          <a:p>
            <a:pPr marL="460375" indent="-285750">
              <a:buFont typeface="Arial" panose="020B0604020202020204" pitchFamily="34" charset="0"/>
              <a:buChar char="•"/>
            </a:pPr>
            <a:r>
              <a:rPr lang="en-GB" dirty="0"/>
              <a:t>Health-related quality of life (DLQI and SF-36)</a:t>
            </a:r>
          </a:p>
          <a:p>
            <a:pPr marL="460375" indent="-285750">
              <a:buFont typeface="Arial" panose="020B0604020202020204" pitchFamily="34" charset="0"/>
              <a:buChar char="•"/>
            </a:pPr>
            <a:r>
              <a:rPr lang="en-GB" dirty="0"/>
              <a:t>Health status (EQ-5D-3L)</a:t>
            </a:r>
          </a:p>
          <a:p>
            <a:pPr marL="460375" indent="-285750">
              <a:buFont typeface="Arial" panose="020B0604020202020204" pitchFamily="34" charset="0"/>
              <a:buChar char="•"/>
            </a:pPr>
            <a:r>
              <a:rPr lang="en-GB" dirty="0"/>
              <a:t>Functional impairment at work and in other daily activities (WPAI) </a:t>
            </a:r>
          </a:p>
          <a:p>
            <a:r>
              <a:rPr lang="en-GB" dirty="0"/>
              <a:t>Rapid and sustained response for CZP-treated patients, including female patients, those with concomitant PsA at baseline and those with prior biologic exposure highlight the </a:t>
            </a:r>
            <a:r>
              <a:rPr lang="en-GB" b="1" dirty="0"/>
              <a:t>benefits of CZP treatment</a:t>
            </a:r>
            <a:r>
              <a:rPr lang="en-GB" dirty="0"/>
              <a:t> for a </a:t>
            </a:r>
            <a:r>
              <a:rPr lang="en-GB" b="1" dirty="0"/>
              <a:t>broad spectrum of patients</a:t>
            </a:r>
            <a:endParaRPr lang="fr-FR" dirty="0"/>
          </a:p>
        </p:txBody>
      </p:sp>
      <p:sp>
        <p:nvSpPr>
          <p:cNvPr id="5" name="Content Placeholder 12">
            <a:extLst>
              <a:ext uri="{FF2B5EF4-FFF2-40B4-BE49-F238E27FC236}">
                <a16:creationId xmlns:a16="http://schemas.microsoft.com/office/drawing/2014/main" id="{5FA58EB2-2746-4B4E-B494-A4DD78D68517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4960"/>
            <a:ext cx="8383782" cy="228600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i="1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/>
              <a:t>CZP: certolizumab pegol; DLQI: Dermatology Life Quality Index; EQ-5D-3L: </a:t>
            </a:r>
            <a:r>
              <a:rPr lang="en-GB" dirty="0" err="1"/>
              <a:t>EuroQoL</a:t>
            </a:r>
            <a:r>
              <a:rPr lang="en-GB" dirty="0"/>
              <a:t> 5-Dimension 3-Level; PsA: psoriatic arthritis; SF-36: 36-Item Short Form Survey; WPAI: Work Productivity and Activity Impairment.</a:t>
            </a:r>
          </a:p>
          <a:p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123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200" dirty="0">
                <a:latin typeface="+mj-lt"/>
              </a:rPr>
              <a:t>Disclosures and Acknowledgements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18930-FA4E-4658-BE17-D8E9477BD7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28626" y="763200"/>
            <a:ext cx="7980975" cy="37161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000" dirty="0"/>
              <a:t>Disclosures</a:t>
            </a:r>
            <a:br>
              <a:rPr lang="en-US" sz="1000" dirty="0"/>
            </a:br>
            <a:br>
              <a:rPr lang="en-US" sz="900" b="0" dirty="0">
                <a:solidFill>
                  <a:schemeClr val="tx1"/>
                </a:solidFill>
              </a:rPr>
            </a:b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PG: 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Consultant for AbbVie,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Abiogen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Almirall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Celgene, Eli Lilly, Janssen, Leo Pharma, Merck, MSD, Novartis, Otsuka, Pfizer, Pierre Fabre, Sanofi, and UCB Pharma; </a:t>
            </a: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ABG: 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Honoraria as an advisory board member and consultant for Amgen,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Anaptyps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Bio,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Avotres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Therapeutics, Boehringer Ingelheim, Bristol Myers Squibb,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Dermavant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Eli Lilly, Janssen, Novartis, Pfizer, Sanofi, Sun Pharma, UCB Pharma, and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XBiotech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(stock options); research/educational grants (paid to Mount Sinai Medical School) from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Anaptyps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Bio, Janssen, Novartis, Ortho, Sun Pharma and UCB Pharma; </a:t>
            </a: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BE: 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Received research support as funding to Case Western Reserve University from AbbVie,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AnaptysBio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Boehringer Ingelheim, Bristol Myers Squibb, Celgene, Incyte, Leo, Eli Lilly, Merck, Menlo, Novartis, Pfizer, Regeneron, Sun Pharma, Valeant and Vanda; Consultant (honoraria) from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Arcutis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Boehringer Ingelheim, BMS, Celgene, LEO Pharma, Eli Lilly, Menlo, Novartis, Pfizer, Sun Pharma, UCB, Valeant and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Verrica</a:t>
            </a:r>
            <a:r>
              <a:rPr lang="en-GB" sz="900" b="0" dirty="0">
                <a:solidFill>
                  <a:schemeClr val="tx1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; </a:t>
            </a: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MA: 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Cons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ulting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fees from AbbVie,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Almirall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Amgen, Biogen, Boehringer Ingelheim, Celgene,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Centocor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Eli Lilly, GSK,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Hexal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Janssen, LEO Pharma,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Medac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Merck, MSD,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Mundipharma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Novartis, Pfizer, Sandoz, UCB Pharma, and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Xenoport</a:t>
            </a:r>
            <a:r>
              <a:rPr lang="en-GB" sz="900" b="0" dirty="0">
                <a:solidFill>
                  <a:schemeClr val="tx1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; 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SMB: Consultancy and/or speakers’ fees from AbbVie,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Almirall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Amgen, Eli Lilly, Novartis, Janssen, Celgene, and UCB Pharma; grant/research support from AbbVie and Celgene; </a:t>
            </a: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TFT: 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Investigator and/or speaker and/or advisor for AbbVie, Boehringer Ingelheim, Celgene, Eli Lilly, Galderma, GSK, Janssen, Kyowa Kirin, Merck Serono, MSD, Novartis, and Pfizer; </a:t>
            </a: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FF, JMLP, NT: 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Employees of UCB Pharma; </a:t>
            </a:r>
            <a:r>
              <a:rPr lang="en-US" sz="9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CdlL</a:t>
            </a: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: 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consultant to UCB Pharma; </a:t>
            </a:r>
            <a:r>
              <a:rPr lang="en-US" sz="9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ML: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Employee of Mount Sinai and receives research funds from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Abbvie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Amgen,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Arcutis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Avotres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Boehringer Ingelheim,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Dermavant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Eli Lilly, Incyte, Janssen Research &amp; Development, LLC, Ortho Dermatologics, Regeneron, and UCB Pharma; consultant for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Aditum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Bio,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AnaptysBio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Almirall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Arcutis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Aristea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Arrive technology,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Avotres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Therapeutics,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BioMx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Boehringer Ingelheim, Bristol Myers Squibb, Cara Therapeutics, Castle Biosciences,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Corrona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Dermavant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Sciences,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Dr.Reddy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Evelo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Evommune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Facilitate International Dermatologic Education, Forte, Foundation for Research and Education in Dermatology,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Helsinn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LEO Pharma, Meiji,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Mindera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Pfizer,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Seanergy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, and </a:t>
            </a:r>
            <a:r>
              <a:rPr lang="en-GB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Verrica</a:t>
            </a:r>
            <a: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.</a:t>
            </a:r>
            <a:endParaRPr lang="en-GB" sz="900" b="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000" dirty="0">
                <a:cs typeface="Arial" panose="020B0604020202020204" pitchFamily="34" charset="0"/>
              </a:rPr>
              <a:t>Funding</a:t>
            </a:r>
            <a:br>
              <a:rPr lang="en-GB" sz="1000" dirty="0">
                <a:cs typeface="Arial" panose="020B0604020202020204" pitchFamily="34" charset="0"/>
              </a:rPr>
            </a:br>
            <a:br>
              <a:rPr lang="en-GB" sz="900" b="0" dirty="0">
                <a:solidFill>
                  <a:schemeClr val="tx1"/>
                </a:solidFill>
              </a:rPr>
            </a:br>
            <a:r>
              <a:rPr lang="en-GB" sz="900" b="0" dirty="0">
                <a:solidFill>
                  <a:schemeClr val="tx1"/>
                </a:solidFill>
              </a:rPr>
              <a:t>This study was funded by </a:t>
            </a:r>
            <a:r>
              <a:rPr lang="en-GB" sz="900" b="0" dirty="0" err="1">
                <a:solidFill>
                  <a:schemeClr val="tx1"/>
                </a:solidFill>
              </a:rPr>
              <a:t>Dermira</a:t>
            </a:r>
            <a:r>
              <a:rPr lang="en-GB" sz="900" b="0" dirty="0">
                <a:solidFill>
                  <a:schemeClr val="tx1"/>
                </a:solidFill>
              </a:rPr>
              <a:t> Inc. and UCB Pharma.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br>
              <a:rPr lang="en-GB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authors acknowledge Susanne Wiegratz, MSc, UCB Pharma,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Monheim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Germany, for publication coordination and Carolyn Walsh, PhD, and Eliza McHugh, </a:t>
            </a:r>
            <a:r>
              <a:rPr lang="en-US" sz="900" b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MChem</a:t>
            </a:r>
            <a:r>
              <a:rPr lang="en-US" sz="9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Costello Medical, Cambridge, UK for medical writing support and editorial assistance. </a:t>
            </a:r>
            <a:endParaRPr lang="en-US" sz="900" b="0" dirty="0">
              <a:solidFill>
                <a:schemeClr val="tx1"/>
              </a:solidFill>
            </a:endParaRPr>
          </a:p>
          <a:p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5" name="Content Placeholder 12">
            <a:extLst>
              <a:ext uri="{FF2B5EF4-FFF2-40B4-BE49-F238E27FC236}">
                <a16:creationId xmlns:a16="http://schemas.microsoft.com/office/drawing/2014/main" id="{5FA58EB2-2746-4B4E-B494-A4DD78D68517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20688" y="4698500"/>
            <a:ext cx="7989887" cy="267713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i="1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2849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dis Video Intro Music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600"/>
                  <p14:fade in="1000" out="3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29500" y="3793919"/>
            <a:ext cx="457200" cy="457200"/>
          </a:xfrm>
          <a:prstGeom prst="rect">
            <a:avLst/>
          </a:prstGeom>
        </p:spPr>
      </p:pic>
      <p:pic>
        <p:nvPicPr>
          <p:cNvPr id="12" name="Picture 2" descr="Image result for adis journals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-154613"/>
            <a:ext cx="897564" cy="89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543800" y="122805"/>
            <a:ext cx="1200150" cy="38011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900" b="1" dirty="0">
                <a:solidFill>
                  <a:prstClr val="white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PEER-REVIEWED FEATURE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3028950" y="1485900"/>
            <a:ext cx="5600700" cy="2146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buClr>
                <a:srgbClr val="EC008C"/>
              </a:buClr>
            </a:pPr>
            <a:r>
              <a:rPr lang="en-US" sz="1500" dirty="0">
                <a:solidFill>
                  <a:srgbClr val="178088"/>
                </a:solidFill>
                <a:latin typeface="Calibri"/>
              </a:rPr>
              <a:t>Gisondi, P. et </a:t>
            </a:r>
            <a:r>
              <a:rPr lang="en-US" sz="1500" dirty="0">
                <a:solidFill>
                  <a:srgbClr val="178088"/>
                </a:solidFill>
              </a:rPr>
              <a:t>al. </a:t>
            </a:r>
            <a:r>
              <a:rPr lang="en-GB" sz="1500" dirty="0">
                <a:solidFill>
                  <a:srgbClr val="178088"/>
                </a:solidFill>
              </a:rPr>
              <a:t>Long-Term Health-Related Quality of Life in Patients with Plaque Psoriasis Treated with Certolizumab Pegol: Three‑Year Results from Two Randomised Phase 3 Studies (CIMPASI-1 and CIMPASI-2)</a:t>
            </a:r>
            <a:r>
              <a:rPr lang="en-US" sz="1500" dirty="0">
                <a:solidFill>
                  <a:srgbClr val="178088"/>
                </a:solidFill>
              </a:rPr>
              <a:t>. </a:t>
            </a:r>
            <a:r>
              <a:rPr lang="en-US" sz="1500" dirty="0">
                <a:solidFill>
                  <a:srgbClr val="178088"/>
                </a:solidFill>
                <a:latin typeface="Calibri"/>
              </a:rPr>
              <a:t>Dermatol </a:t>
            </a:r>
            <a:r>
              <a:rPr lang="en-US" sz="1500" dirty="0" err="1">
                <a:solidFill>
                  <a:srgbClr val="178088"/>
                </a:solidFill>
                <a:latin typeface="Calibri"/>
              </a:rPr>
              <a:t>Ther</a:t>
            </a:r>
            <a:r>
              <a:rPr lang="en-US" sz="1500" dirty="0">
                <a:solidFill>
                  <a:srgbClr val="178088"/>
                </a:solidFill>
                <a:latin typeface="Calibri"/>
              </a:rPr>
              <a:t> (</a:t>
            </a:r>
            <a:r>
              <a:rPr lang="en-US" sz="1500" dirty="0" err="1">
                <a:solidFill>
                  <a:srgbClr val="178088"/>
                </a:solidFill>
                <a:latin typeface="Calibri"/>
              </a:rPr>
              <a:t>Heidelb</a:t>
            </a:r>
            <a:r>
              <a:rPr lang="en-US" sz="1500" dirty="0">
                <a:solidFill>
                  <a:srgbClr val="178088"/>
                </a:solidFill>
                <a:latin typeface="Calibri"/>
              </a:rPr>
              <a:t>). </a:t>
            </a:r>
            <a:r>
              <a:rPr lang="en-US" sz="1500" dirty="0">
                <a:solidFill>
                  <a:srgbClr val="178088"/>
                </a:solidFill>
              </a:rPr>
              <a:t>2022. </a:t>
            </a:r>
            <a:r>
              <a:rPr lang="en-GB" sz="1500" dirty="0" err="1">
                <a:solidFill>
                  <a:srgbClr val="178088"/>
                </a:solidFill>
              </a:rPr>
              <a:t>doi</a:t>
            </a:r>
            <a:r>
              <a:rPr lang="en-GB" sz="1500" dirty="0">
                <a:solidFill>
                  <a:srgbClr val="178088"/>
                </a:solidFill>
              </a:rPr>
              <a:t>: 10.1007/s13555-022-00861-4.</a:t>
            </a:r>
            <a:r>
              <a:rPr lang="en-US" sz="1500" dirty="0">
                <a:solidFill>
                  <a:srgbClr val="178088"/>
                </a:solidFill>
              </a:rPr>
              <a:t> </a:t>
            </a:r>
          </a:p>
          <a:p>
            <a:pPr defTabSz="685800">
              <a:buClr>
                <a:srgbClr val="EC008C"/>
              </a:buClr>
            </a:pPr>
            <a:endParaRPr lang="en-US" sz="135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 defTabSz="685800">
              <a:buClr>
                <a:srgbClr val="EC008C"/>
              </a:buClr>
            </a:pPr>
            <a:endParaRPr lang="en-US" sz="1350" b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 defTabSz="685800">
              <a:buClr>
                <a:srgbClr val="EC008C"/>
              </a:buClr>
            </a:pPr>
            <a:r>
              <a:rPr lang="en-GB" sz="1050" i="1" dirty="0">
                <a:solidFill>
                  <a:prstClr val="black">
                    <a:lumMod val="65000"/>
                    <a:lumOff val="35000"/>
                  </a:prstClr>
                </a:solidFill>
                <a:latin typeface="Trebuchet MS" panose="020B0603020202020204" pitchFamily="34" charset="0"/>
              </a:rPr>
              <a:t>This video represents the opinions of the authors. For a full list of declarations, including funding and author disclosure statements, and copyright information, please see the full text online.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329877"/>
            <a:ext cx="2286000" cy="303648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dirty="0"/>
              <a:t>Introduction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5F7CEF9-D100-4F61-8FC5-97446CC89DA6}"/>
              </a:ext>
            </a:extLst>
          </p:cNvPr>
          <p:cNvSpPr/>
          <p:nvPr/>
        </p:nvSpPr>
        <p:spPr>
          <a:xfrm>
            <a:off x="1398648" y="1105890"/>
            <a:ext cx="7162943" cy="50363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200" b="0" dirty="0">
                <a:solidFill>
                  <a:schemeClr val="bg1"/>
                </a:solidFill>
                <a:effectLst/>
                <a:ea typeface="MS ??"/>
              </a:rPr>
              <a:t>Plaque psoriasis is associated with significant physical and psychological impairment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5408F8-D61F-44C0-882C-C4E845EA15E4}"/>
              </a:ext>
            </a:extLst>
          </p:cNvPr>
          <p:cNvSpPr/>
          <p:nvPr/>
        </p:nvSpPr>
        <p:spPr>
          <a:xfrm>
            <a:off x="1398648" y="2265757"/>
            <a:ext cx="7162942" cy="64571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200" b="0" dirty="0">
                <a:solidFill>
                  <a:schemeClr val="bg1"/>
                </a:solidFill>
                <a:effectLst/>
                <a:ea typeface="MS ??"/>
              </a:rPr>
              <a:t>Treatment with certolizumab pegol has been shown to result in sustained and durable improvements in the signs and symptoms of moderate‑to‑severe plaque psoriasis </a:t>
            </a:r>
            <a:endParaRPr lang="en-GB" sz="1200" b="0" dirty="0">
              <a:solidFill>
                <a:schemeClr val="bg1"/>
              </a:solidFill>
              <a:effectLst/>
              <a:ea typeface="MS ??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72CB36F-E8D2-4D02-B1DC-EB916C549210}"/>
              </a:ext>
            </a:extLst>
          </p:cNvPr>
          <p:cNvSpPr/>
          <p:nvPr/>
        </p:nvSpPr>
        <p:spPr>
          <a:xfrm>
            <a:off x="1398647" y="3567709"/>
            <a:ext cx="7162943" cy="64571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200" b="0" dirty="0">
                <a:solidFill>
                  <a:schemeClr val="bg1"/>
                </a:solidFill>
                <a:effectLst/>
                <a:ea typeface="MS ??"/>
                <a:cs typeface="Times New Roman" panose="02020603050405020304" pitchFamily="18" charset="0"/>
              </a:rPr>
              <a:t>It is important to also understand whether improvements in patients’ health‑related quality of life are sustained throughout long-term treatment with certolizumab pegol</a:t>
            </a:r>
          </a:p>
        </p:txBody>
      </p:sp>
      <p:pic>
        <p:nvPicPr>
          <p:cNvPr id="7" name="Graphic 6" descr="Daily calendar outline">
            <a:extLst>
              <a:ext uri="{FF2B5EF4-FFF2-40B4-BE49-F238E27FC236}">
                <a16:creationId xmlns:a16="http://schemas.microsoft.com/office/drawing/2014/main" id="{F1AC46DF-5B22-4C51-9838-AAE55D856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2456" y="3488774"/>
            <a:ext cx="749205" cy="749205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492568A2-9783-4A83-B9F9-BD40D7190E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128" y="2308023"/>
            <a:ext cx="495300" cy="4953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AA250B2-AED4-4272-8D74-5B07F5634E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7411" y="1105890"/>
            <a:ext cx="612000" cy="493000"/>
          </a:xfrm>
          <a:prstGeom prst="rect">
            <a:avLst/>
          </a:prstGeom>
        </p:spPr>
      </p:pic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BE3C1020-DA16-46F7-ACB5-11EFB64D929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0407"/>
            <a:ext cx="8383782" cy="310593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2331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9100" y="139699"/>
            <a:ext cx="7988300" cy="368300"/>
          </a:xfrm>
        </p:spPr>
        <p:txBody>
          <a:bodyPr anchor="t" anchorCtr="0"/>
          <a:lstStyle/>
          <a:p>
            <a:r>
              <a:rPr lang="en-GB" sz="2200" dirty="0">
                <a:latin typeface="+mj-lt"/>
              </a:rPr>
              <a:t>Objective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9A4403E4-BE64-48A2-960D-1B90F6FD2A5C}"/>
              </a:ext>
            </a:extLst>
          </p:cNvPr>
          <p:cNvSpPr txBox="1">
            <a:spLocks/>
          </p:cNvSpPr>
          <p:nvPr/>
        </p:nvSpPr>
        <p:spPr>
          <a:xfrm>
            <a:off x="1162888" y="1244600"/>
            <a:ext cx="6500724" cy="2301239"/>
          </a:xfrm>
          <a:prstGeom prst="rect">
            <a:avLst/>
          </a:prstGeom>
          <a:solidFill>
            <a:schemeClr val="accent1"/>
          </a:solidFill>
          <a:effectLst>
            <a:outerShdw dist="355600" algn="ctr" rotWithShape="0">
              <a:srgbClr val="4771B4"/>
            </a:outerShdw>
          </a:effectLst>
        </p:spPr>
        <p:txBody>
          <a:bodyPr anchor="ctr"/>
          <a:lstStyle>
            <a:lvl1pPr marL="174625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+mj-lt"/>
              <a:buNone/>
              <a:defRPr sz="16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tx2"/>
              </a:buClr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3200" indent="-2032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7825" indent="-1793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57213" indent="-1698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To report long-term: </a:t>
            </a:r>
          </a:p>
          <a:p>
            <a:pPr marL="460375" indent="-285750">
              <a:buFont typeface="Arial" panose="020B0604020202020204" pitchFamily="34" charset="0"/>
              <a:buChar char="•"/>
            </a:pPr>
            <a:r>
              <a:rPr lang="en-GB" dirty="0"/>
              <a:t>Health-related quality of life</a:t>
            </a:r>
          </a:p>
          <a:p>
            <a:pPr marL="460375" indent="-285750">
              <a:buFont typeface="Arial" panose="020B0604020202020204" pitchFamily="34" charset="0"/>
              <a:buChar char="•"/>
            </a:pPr>
            <a:r>
              <a:rPr lang="en-GB" dirty="0"/>
              <a:t>Health status</a:t>
            </a:r>
          </a:p>
          <a:p>
            <a:pPr marL="460375" indent="-285750">
              <a:buFont typeface="Arial" panose="020B0604020202020204" pitchFamily="34" charset="0"/>
              <a:buChar char="•"/>
            </a:pPr>
            <a:r>
              <a:rPr lang="en-GB" dirty="0"/>
              <a:t>Functional work and activity impairment </a:t>
            </a:r>
          </a:p>
          <a:p>
            <a:r>
              <a:rPr lang="en-GB" dirty="0"/>
              <a:t>in patients with moderate-to-severe plaque psoriasis treated with certolizumab pegol over three years </a:t>
            </a:r>
            <a:endParaRPr lang="fr-FR" dirty="0"/>
          </a:p>
        </p:txBody>
      </p:sp>
      <p:sp>
        <p:nvSpPr>
          <p:cNvPr id="9" name="Content Placeholder 12">
            <a:extLst>
              <a:ext uri="{FF2B5EF4-FFF2-40B4-BE49-F238E27FC236}">
                <a16:creationId xmlns:a16="http://schemas.microsoft.com/office/drawing/2014/main" id="{EABA0932-9620-4A1D-ABC4-6DD0AF0CDA3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1600"/>
            <a:ext cx="8383782" cy="295000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3095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200" dirty="0">
                <a:latin typeface="+mj-lt"/>
              </a:rPr>
              <a:t>Methods: Study Design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12">
            <a:extLst>
              <a:ext uri="{FF2B5EF4-FFF2-40B4-BE49-F238E27FC236}">
                <a16:creationId xmlns:a16="http://schemas.microsoft.com/office/drawing/2014/main" id="{6AD39231-F9BF-485B-AA7F-AB8477A0AA6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20688" y="4700408"/>
            <a:ext cx="8382194" cy="309006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i="1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700" baseline="30000" dirty="0" err="1">
                <a:effectLst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GB" sz="700" dirty="0" err="1">
                <a:effectLst/>
                <a:ea typeface="Tahoma" panose="020B0604030504040204" pitchFamily="34" charset="0"/>
                <a:cs typeface="Tahoma" panose="020B0604030504040204" pitchFamily="34" charset="0"/>
              </a:rPr>
              <a:t>Loading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 dose </a:t>
            </a:r>
            <a:r>
              <a:rPr lang="en-GB" sz="700" dirty="0">
                <a:effectLst/>
                <a:ea typeface="MS ??"/>
                <a:cs typeface="Times New Roman" panose="02020603050405020304" pitchFamily="18" charset="0"/>
              </a:rPr>
              <a:t>of CZP 400 mg Q2W at Weeks 0, 2, and 4, or Weeks 16, 18, and 20;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700" baseline="30000" dirty="0" err="1">
                <a:effectLst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n-GB" sz="700" dirty="0" err="1">
                <a:effectLst/>
                <a:ea typeface="Tahoma" panose="020B0604030504040204" pitchFamily="34" charset="0"/>
                <a:cs typeface="Tahoma" panose="020B0604030504040204" pitchFamily="34" charset="0"/>
              </a:rPr>
              <a:t>Dose</a:t>
            </a:r>
            <a:r>
              <a:rPr lang="en-GB" sz="7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 adjustments were permitted through Weeks 60–132 and were mandatory or at the investigator’s discretion. </a:t>
            </a:r>
            <a:r>
              <a:rPr lang="en-US" sz="700" b="0" dirty="0">
                <a:solidFill>
                  <a:schemeClr val="tx1"/>
                </a:solidFill>
                <a:ea typeface="MS ??"/>
                <a:cs typeface="Times New Roman" panose="02020603050405020304" pitchFamily="18" charset="0"/>
              </a:rPr>
              <a:t>CZP: certolizumab pegol; LD: loading dose; PASI: Psoriasis Area and Severity Index; PASI 50/75: ≥50/75% improvement in baseline PASI: Q2W: every 2 weeks.</a:t>
            </a:r>
            <a:endParaRPr lang="en-GB" sz="700" dirty="0"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06FF87-3F45-40CC-9EB6-11C3AA57E5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0" r="1096"/>
          <a:stretch/>
        </p:blipFill>
        <p:spPr>
          <a:xfrm>
            <a:off x="496799" y="773070"/>
            <a:ext cx="8229601" cy="379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45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E1EF537-CEF9-4D6E-9379-57D4F960411D}"/>
              </a:ext>
            </a:extLst>
          </p:cNvPr>
          <p:cNvSpPr/>
          <p:nvPr/>
        </p:nvSpPr>
        <p:spPr>
          <a:xfrm>
            <a:off x="420272" y="829339"/>
            <a:ext cx="1980000" cy="367200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000" tIns="53340" rIns="36000" bIns="54000" numCol="1" spcCol="1270" anchor="t" anchorCtr="0">
            <a:noAutofit/>
          </a:bodyPr>
          <a:lstStyle/>
          <a:p>
            <a:pPr marL="0" lvl="1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b="1" kern="1200" dirty="0">
                <a:solidFill>
                  <a:schemeClr val="accent2"/>
                </a:solidFill>
              </a:rPr>
              <a:t>Dermatology Life Quality Index (DLQI)</a:t>
            </a:r>
          </a:p>
          <a:p>
            <a:pPr marL="0" lvl="1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000" kern="1200" dirty="0">
              <a:solidFill>
                <a:schemeClr val="tx1"/>
              </a:solidFill>
            </a:endParaRPr>
          </a:p>
          <a:p>
            <a:pPr marL="0" lvl="1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kern="1200" dirty="0">
                <a:solidFill>
                  <a:schemeClr val="tx1"/>
                </a:solidFill>
              </a:rPr>
              <a:t>Domains: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Symptoms and Feelings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Leisure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Personal Relationships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Daily Activities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Work and School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Treatment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tx1"/>
              </a:solidFill>
            </a:endParaRPr>
          </a:p>
          <a:p>
            <a:r>
              <a:rPr lang="en-GB" sz="1000" dirty="0">
                <a:solidFill>
                  <a:schemeClr val="tx1"/>
                </a:solidFill>
                <a:latin typeface="+mj-lt"/>
              </a:rPr>
              <a:t>Total score ranges from </a:t>
            </a:r>
            <a:r>
              <a:rPr lang="en-GB" sz="1000" b="1" dirty="0">
                <a:solidFill>
                  <a:schemeClr val="accent2"/>
                </a:solidFill>
                <a:latin typeface="+mj-lt"/>
              </a:rPr>
              <a:t>0–30</a:t>
            </a:r>
            <a:r>
              <a:rPr lang="en-GB" sz="1000" dirty="0">
                <a:solidFill>
                  <a:schemeClr val="tx1"/>
                </a:solidFill>
                <a:latin typeface="+mj-lt"/>
              </a:rPr>
              <a:t>. Total score of 0 or 1 indicates </a:t>
            </a:r>
            <a:r>
              <a:rPr lang="en-GB" sz="1000" b="1" dirty="0">
                <a:solidFill>
                  <a:schemeClr val="accent2"/>
                </a:solidFill>
                <a:latin typeface="+mj-lt"/>
              </a:rPr>
              <a:t>no impact on patient’s life</a:t>
            </a:r>
          </a:p>
          <a:p>
            <a:pPr marL="57150" lvl="2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000" kern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CC9BB37-0A49-4CF3-85A8-23F8F316F797}"/>
              </a:ext>
            </a:extLst>
          </p:cNvPr>
          <p:cNvSpPr/>
          <p:nvPr/>
        </p:nvSpPr>
        <p:spPr>
          <a:xfrm>
            <a:off x="4645604" y="829339"/>
            <a:ext cx="1980000" cy="367200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000" tIns="53340" rIns="36000" bIns="54000" numCol="1" spcCol="1270" anchor="t" anchorCtr="0">
            <a:noAutofit/>
          </a:bodyPr>
          <a:lstStyle/>
          <a:p>
            <a:pPr marL="0" lvl="1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b="1" kern="1200" dirty="0" err="1">
                <a:solidFill>
                  <a:schemeClr val="accent3"/>
                </a:solidFill>
              </a:rPr>
              <a:t>EuroQoL</a:t>
            </a:r>
            <a:r>
              <a:rPr lang="en-GB" sz="1050" b="1" kern="1200" dirty="0">
                <a:solidFill>
                  <a:schemeClr val="accent3"/>
                </a:solidFill>
              </a:rPr>
              <a:t> 5-Dimensions </a:t>
            </a:r>
            <a:br>
              <a:rPr lang="en-GB" sz="1050" b="1" kern="1200" dirty="0">
                <a:solidFill>
                  <a:schemeClr val="accent3"/>
                </a:solidFill>
              </a:rPr>
            </a:br>
            <a:r>
              <a:rPr lang="en-GB" sz="1050" b="1" kern="1200" dirty="0">
                <a:solidFill>
                  <a:schemeClr val="accent3"/>
                </a:solidFill>
              </a:rPr>
              <a:t>3-Level (EQ-5D-3L) </a:t>
            </a:r>
          </a:p>
          <a:p>
            <a:pPr marL="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000" kern="1200" dirty="0">
              <a:solidFill>
                <a:schemeClr val="bg1"/>
              </a:solidFill>
            </a:endParaRPr>
          </a:p>
          <a:p>
            <a:pPr marL="0" lvl="1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kern="1200" dirty="0">
                <a:solidFill>
                  <a:schemeClr val="tx1"/>
                </a:solidFill>
              </a:rPr>
              <a:t>Dimensions: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Mobility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Self-Care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Usual Activities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Pain/Discomfort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Anxiety/Depression</a:t>
            </a:r>
          </a:p>
          <a:p>
            <a:pPr marL="57150" lvl="2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000" kern="1200" dirty="0"/>
          </a:p>
          <a:p>
            <a:r>
              <a:rPr lang="en-GB" sz="1000" dirty="0">
                <a:solidFill>
                  <a:schemeClr val="tx1"/>
                </a:solidFill>
                <a:latin typeface="+mj-lt"/>
              </a:rPr>
              <a:t>Scores range from </a:t>
            </a:r>
            <a:r>
              <a:rPr lang="en-GB" sz="1000" b="1" dirty="0">
                <a:solidFill>
                  <a:schemeClr val="accent3"/>
                </a:solidFill>
                <a:latin typeface="+mj-lt"/>
              </a:rPr>
              <a:t>1–3</a:t>
            </a:r>
            <a:r>
              <a:rPr lang="en-GB" sz="1000" dirty="0">
                <a:solidFill>
                  <a:schemeClr val="tx1"/>
                </a:solidFill>
                <a:latin typeface="+mj-lt"/>
              </a:rPr>
              <a:t> for each dimension. Score of 1 indicates </a:t>
            </a:r>
            <a:r>
              <a:rPr lang="en-GB" sz="1000" b="1" dirty="0">
                <a:solidFill>
                  <a:schemeClr val="accent3"/>
                </a:solidFill>
                <a:latin typeface="+mj-lt"/>
              </a:rPr>
              <a:t>no impact </a:t>
            </a:r>
            <a:r>
              <a:rPr lang="en-GB" sz="1000" dirty="0">
                <a:solidFill>
                  <a:schemeClr val="tx1"/>
                </a:solidFill>
                <a:latin typeface="+mj-lt"/>
              </a:rPr>
              <a:t>in that dimension </a:t>
            </a:r>
          </a:p>
          <a:p>
            <a:pPr marL="57150" lvl="2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000" dirty="0">
              <a:solidFill>
                <a:schemeClr val="bg1"/>
              </a:solidFill>
              <a:effectLst/>
              <a:ea typeface="MS ??"/>
              <a:cs typeface="Tahoma" panose="020B0604030504040204" pitchFamily="34" charset="0"/>
            </a:endParaRPr>
          </a:p>
          <a:p>
            <a:pPr marL="57150" lvl="2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b="1" kern="1200" dirty="0" err="1">
                <a:solidFill>
                  <a:schemeClr val="accent3"/>
                </a:solidFill>
                <a:effectLst/>
                <a:ea typeface="MS ??"/>
                <a:cs typeface="Tahoma" panose="020B0604030504040204" pitchFamily="34" charset="0"/>
              </a:rPr>
              <a:t>EuroQoL</a:t>
            </a:r>
            <a:r>
              <a:rPr lang="en-GB" sz="1000" b="1" kern="1200" dirty="0">
                <a:solidFill>
                  <a:schemeClr val="accent3"/>
                </a:solidFill>
                <a:effectLst/>
                <a:ea typeface="MS ??"/>
                <a:cs typeface="Tahoma" panose="020B0604030504040204" pitchFamily="34" charset="0"/>
              </a:rPr>
              <a:t> Visual Analogue Scale (EQ VAS) 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0" lvl="2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kern="1200" dirty="0">
                <a:ea typeface="MS ??"/>
                <a:cs typeface="Tahoma" panose="020B0604030504040204" pitchFamily="34" charset="0"/>
              </a:rPr>
              <a:t>P</a:t>
            </a:r>
            <a:r>
              <a:rPr lang="en-GB" sz="1000" kern="1200" dirty="0">
                <a:effectLst/>
                <a:ea typeface="MS ??"/>
                <a:cs typeface="Tahoma" panose="020B0604030504040204" pitchFamily="34" charset="0"/>
              </a:rPr>
              <a:t>atients rate their </a:t>
            </a:r>
            <a:r>
              <a:rPr lang="en-GB" sz="1000" b="1" kern="1200" dirty="0">
                <a:solidFill>
                  <a:schemeClr val="accent3"/>
                </a:solidFill>
                <a:effectLst/>
                <a:ea typeface="MS ??"/>
                <a:cs typeface="Tahoma" panose="020B0604030504040204" pitchFamily="34" charset="0"/>
              </a:rPr>
              <a:t>perception of their overall health </a:t>
            </a:r>
            <a:r>
              <a:rPr lang="en-GB" sz="1000" kern="1200" dirty="0">
                <a:effectLst/>
                <a:ea typeface="MS ??"/>
                <a:cs typeface="Tahoma" panose="020B0604030504040204" pitchFamily="34" charset="0"/>
              </a:rPr>
              <a:t>from </a:t>
            </a:r>
            <a:r>
              <a:rPr lang="en-GB" sz="1000" b="1" kern="1200" dirty="0">
                <a:solidFill>
                  <a:schemeClr val="accent3"/>
                </a:solidFill>
                <a:effectLst/>
                <a:ea typeface="MS ??"/>
                <a:cs typeface="Tahoma" panose="020B0604030504040204" pitchFamily="34" charset="0"/>
              </a:rPr>
              <a:t>0 </a:t>
            </a:r>
            <a:r>
              <a:rPr lang="en-GB" sz="1000" kern="1200" dirty="0">
                <a:effectLst/>
                <a:ea typeface="MS ??"/>
                <a:cs typeface="Tahoma" panose="020B0604030504040204" pitchFamily="34" charset="0"/>
              </a:rPr>
              <a:t>(worst imaginable health) to </a:t>
            </a:r>
            <a:r>
              <a:rPr lang="en-GB" sz="1000" b="1" dirty="0">
                <a:solidFill>
                  <a:schemeClr val="accent3"/>
                </a:solidFill>
                <a:cs typeface="Tahoma" panose="020B0604030504040204" pitchFamily="34" charset="0"/>
              </a:rPr>
              <a:t>100</a:t>
            </a:r>
            <a:r>
              <a:rPr lang="en-GB" sz="1000" dirty="0">
                <a:cs typeface="Tahoma" panose="020B0604030504040204" pitchFamily="34" charset="0"/>
              </a:rPr>
              <a:t> (best imaginable health)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GB" sz="1000" kern="12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EE87D47-FD69-463B-9B15-AF0F1CA9591A}"/>
              </a:ext>
            </a:extLst>
          </p:cNvPr>
          <p:cNvSpPr/>
          <p:nvPr/>
        </p:nvSpPr>
        <p:spPr>
          <a:xfrm>
            <a:off x="2532938" y="829339"/>
            <a:ext cx="1980000" cy="3672000"/>
          </a:xfrm>
          <a:prstGeom prst="roundRect">
            <a:avLst>
              <a:gd name="adj" fmla="val 14077"/>
            </a:avLst>
          </a:prstGeom>
          <a:ln>
            <a:noFill/>
          </a:ln>
        </p:spPr>
        <p:style>
          <a:ln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000" tIns="53340" rIns="36000" bIns="54000" numCol="1" spcCol="1270" anchor="t" anchorCtr="0">
            <a:noAutofit/>
          </a:bodyPr>
          <a:lstStyle/>
          <a:p>
            <a:pPr marL="0" lvl="1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b="1" kern="1200" dirty="0">
                <a:solidFill>
                  <a:schemeClr val="accent5"/>
                </a:solidFill>
              </a:rPr>
              <a:t>36-Item Short Form Survey (SF-36)</a:t>
            </a:r>
          </a:p>
          <a:p>
            <a:pPr marL="0" lvl="1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000" kern="1200" dirty="0">
              <a:solidFill>
                <a:schemeClr val="tx1"/>
              </a:solidFill>
            </a:endParaRPr>
          </a:p>
          <a:p>
            <a:pPr marL="0" lvl="1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kern="1200" dirty="0">
                <a:solidFill>
                  <a:schemeClr val="tx1"/>
                </a:solidFill>
              </a:rPr>
              <a:t>Physical domains: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Physical Functioning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Role Physical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Bodily Pain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General Health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GB" sz="1000" kern="1200" dirty="0"/>
          </a:p>
          <a:p>
            <a:pPr marL="0" lvl="2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dirty="0"/>
              <a:t>Mental domains:</a:t>
            </a:r>
            <a:endParaRPr lang="en-GB" sz="1000" kern="1200" dirty="0"/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Vitality 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Social Functioning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Role Emotional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Mental Health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GB" sz="1000" dirty="0"/>
          </a:p>
          <a:p>
            <a:r>
              <a:rPr lang="en-GB" sz="1000" dirty="0">
                <a:solidFill>
                  <a:schemeClr val="tx1"/>
                </a:solidFill>
                <a:latin typeface="+mj-lt"/>
              </a:rPr>
              <a:t>Domain scores are combined to generate </a:t>
            </a:r>
            <a:r>
              <a:rPr lang="en-GB" sz="1000" b="1" dirty="0">
                <a:solidFill>
                  <a:schemeClr val="accent5"/>
                </a:solidFill>
                <a:latin typeface="+mj-lt"/>
              </a:rPr>
              <a:t>Physical and Mental Component Summary </a:t>
            </a:r>
            <a:r>
              <a:rPr lang="en-GB" sz="1000" dirty="0">
                <a:solidFill>
                  <a:schemeClr val="tx1"/>
                </a:solidFill>
                <a:latin typeface="+mj-lt"/>
              </a:rPr>
              <a:t>scores. Higher scores indicate </a:t>
            </a:r>
            <a:r>
              <a:rPr lang="en-GB" sz="1000" b="1" dirty="0">
                <a:solidFill>
                  <a:schemeClr val="accent5"/>
                </a:solidFill>
                <a:latin typeface="+mj-lt"/>
              </a:rPr>
              <a:t>better health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GB" sz="1000" kern="12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1AAB81A-0B61-4809-AA13-76C97F98F654}"/>
              </a:ext>
            </a:extLst>
          </p:cNvPr>
          <p:cNvSpPr/>
          <p:nvPr/>
        </p:nvSpPr>
        <p:spPr>
          <a:xfrm>
            <a:off x="6758270" y="829339"/>
            <a:ext cx="1980000" cy="3672000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000" tIns="53340" rIns="36000" bIns="54000" numCol="1" spcCol="1270" anchor="t" anchorCtr="0">
            <a:noAutofit/>
          </a:bodyPr>
          <a:lstStyle/>
          <a:p>
            <a:pPr marL="0" lvl="1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b="1" kern="1200" dirty="0">
                <a:solidFill>
                  <a:schemeClr val="accent6"/>
                </a:solidFill>
              </a:rPr>
              <a:t>Work Productivity and Activity Impairment (WPAI)</a:t>
            </a:r>
          </a:p>
          <a:p>
            <a:pPr marL="0" lvl="1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000" kern="1200" dirty="0">
              <a:solidFill>
                <a:schemeClr val="tx1"/>
              </a:solidFill>
            </a:endParaRPr>
          </a:p>
          <a:p>
            <a:pPr marL="0" lvl="1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kern="1200" dirty="0">
                <a:solidFill>
                  <a:schemeClr val="tx1"/>
                </a:solidFill>
              </a:rPr>
              <a:t>Domains: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Absenteeism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Presenteeism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Work Impairment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000" kern="1200" dirty="0"/>
              <a:t>Activity Impairment</a:t>
            </a:r>
          </a:p>
          <a:p>
            <a:pPr marL="228600" lvl="2" indent="-1714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GB" sz="1000" dirty="0"/>
          </a:p>
          <a:p>
            <a:r>
              <a:rPr lang="en-GB" sz="1000" dirty="0">
                <a:solidFill>
                  <a:schemeClr val="tx1"/>
                </a:solidFill>
                <a:latin typeface="+mj-lt"/>
              </a:rPr>
              <a:t>Domain scores are expressed as a </a:t>
            </a:r>
            <a:r>
              <a:rPr lang="en-GB" sz="1000" b="1" dirty="0">
                <a:solidFill>
                  <a:schemeClr val="accent6"/>
                </a:solidFill>
                <a:latin typeface="+mj-lt"/>
              </a:rPr>
              <a:t>percentage of time impacted (0–100)</a:t>
            </a:r>
            <a:r>
              <a:rPr lang="en-GB" sz="1000" dirty="0">
                <a:solidFill>
                  <a:schemeClr val="tx1"/>
                </a:solidFill>
                <a:latin typeface="+mj-lt"/>
              </a:rPr>
              <a:t>. Lower scores indicate better outcomes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200" dirty="0"/>
              <a:t>Methods: Patient-Reported Outcomes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>
                <a:latin typeface="+mj-lt"/>
              </a:rPr>
              <a:pPr/>
              <a:t>5</a:t>
            </a:fld>
            <a:endParaRPr lang="en-US" dirty="0">
              <a:latin typeface="+mj-lt"/>
            </a:endParaRPr>
          </a:p>
        </p:txBody>
      </p:sp>
      <p:sp>
        <p:nvSpPr>
          <p:cNvPr id="17" name="Content Placeholder 12">
            <a:extLst>
              <a:ext uri="{FF2B5EF4-FFF2-40B4-BE49-F238E27FC236}">
                <a16:creationId xmlns:a16="http://schemas.microsoft.com/office/drawing/2014/main" id="{1A7B4F20-F0B7-4C03-BD80-8FC656B3D3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20688" y="4698822"/>
            <a:ext cx="8382194" cy="310592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DLQI: Dermatology Life quality Index; EQ-5D-3L: </a:t>
            </a:r>
            <a:r>
              <a:rPr lang="en-GB" sz="700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EuroQoL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5-Dimensions 3-Level; EQ VAS: </a:t>
            </a:r>
            <a:r>
              <a:rPr lang="en-GB" sz="700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EuroQoL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Visual Analogue Scale; SF-36: 36-Item Short Form Survey; WPAI: Work Productivity and Activity Impairment.</a:t>
            </a:r>
          </a:p>
        </p:txBody>
      </p:sp>
    </p:spTree>
    <p:extLst>
      <p:ext uri="{BB962C8B-B14F-4D97-AF65-F5344CB8AC3E}">
        <p14:creationId xmlns:p14="http://schemas.microsoft.com/office/powerpoint/2010/main" val="4000991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4">
            <a:extLst>
              <a:ext uri="{FF2B5EF4-FFF2-40B4-BE49-F238E27FC236}">
                <a16:creationId xmlns:a16="http://schemas.microsoft.com/office/drawing/2014/main" id="{0C7FCE41-B992-43EE-B0C2-9B21B6C339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678845"/>
              </p:ext>
            </p:extLst>
          </p:nvPr>
        </p:nvGraphicFramePr>
        <p:xfrm>
          <a:off x="289560" y="4102308"/>
          <a:ext cx="8693715" cy="4963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1980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2462341884"/>
                    </a:ext>
                  </a:extLst>
                </a:gridCol>
                <a:gridCol w="213360">
                  <a:extLst>
                    <a:ext uri="{9D8B030D-6E8A-4147-A177-3AD203B41FA5}">
                      <a16:colId xmlns:a16="http://schemas.microsoft.com/office/drawing/2014/main" val="496370595"/>
                    </a:ext>
                  </a:extLst>
                </a:gridCol>
                <a:gridCol w="229256">
                  <a:extLst>
                    <a:ext uri="{9D8B030D-6E8A-4147-A177-3AD203B41FA5}">
                      <a16:colId xmlns:a16="http://schemas.microsoft.com/office/drawing/2014/main" val="165145456"/>
                    </a:ext>
                  </a:extLst>
                </a:gridCol>
                <a:gridCol w="235050">
                  <a:extLst>
                    <a:ext uri="{9D8B030D-6E8A-4147-A177-3AD203B41FA5}">
                      <a16:colId xmlns:a16="http://schemas.microsoft.com/office/drawing/2014/main" val="2990045443"/>
                    </a:ext>
                  </a:extLst>
                </a:gridCol>
                <a:gridCol w="362064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330580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  <a:gridCol w="548802">
                  <a:extLst>
                    <a:ext uri="{9D8B030D-6E8A-4147-A177-3AD203B41FA5}">
                      <a16:colId xmlns:a16="http://schemas.microsoft.com/office/drawing/2014/main" val="2120198357"/>
                    </a:ext>
                  </a:extLst>
                </a:gridCol>
                <a:gridCol w="860099">
                  <a:extLst>
                    <a:ext uri="{9D8B030D-6E8A-4147-A177-3AD203B41FA5}">
                      <a16:colId xmlns:a16="http://schemas.microsoft.com/office/drawing/2014/main" val="49429988"/>
                    </a:ext>
                  </a:extLst>
                </a:gridCol>
                <a:gridCol w="669229">
                  <a:extLst>
                    <a:ext uri="{9D8B030D-6E8A-4147-A177-3AD203B41FA5}">
                      <a16:colId xmlns:a16="http://schemas.microsoft.com/office/drawing/2014/main" val="1423718283"/>
                    </a:ext>
                  </a:extLst>
                </a:gridCol>
                <a:gridCol w="527157">
                  <a:extLst>
                    <a:ext uri="{9D8B030D-6E8A-4147-A177-3AD203B41FA5}">
                      <a16:colId xmlns:a16="http://schemas.microsoft.com/office/drawing/2014/main" val="310623587"/>
                    </a:ext>
                  </a:extLst>
                </a:gridCol>
                <a:gridCol w="840733">
                  <a:extLst>
                    <a:ext uri="{9D8B030D-6E8A-4147-A177-3AD203B41FA5}">
                      <a16:colId xmlns:a16="http://schemas.microsoft.com/office/drawing/2014/main" val="3939045965"/>
                    </a:ext>
                  </a:extLst>
                </a:gridCol>
                <a:gridCol w="465846">
                  <a:extLst>
                    <a:ext uri="{9D8B030D-6E8A-4147-A177-3AD203B41FA5}">
                      <a16:colId xmlns:a16="http://schemas.microsoft.com/office/drawing/2014/main" val="2061960266"/>
                    </a:ext>
                  </a:extLst>
                </a:gridCol>
                <a:gridCol w="765641">
                  <a:extLst>
                    <a:ext uri="{9D8B030D-6E8A-4147-A177-3AD203B41FA5}">
                      <a16:colId xmlns:a16="http://schemas.microsoft.com/office/drawing/2014/main" val="215162357"/>
                    </a:ext>
                  </a:extLst>
                </a:gridCol>
                <a:gridCol w="540938">
                  <a:extLst>
                    <a:ext uri="{9D8B030D-6E8A-4147-A177-3AD203B41FA5}">
                      <a16:colId xmlns:a16="http://schemas.microsoft.com/office/drawing/2014/main" val="4045713783"/>
                    </a:ext>
                  </a:extLst>
                </a:gridCol>
                <a:gridCol w="684774">
                  <a:extLst>
                    <a:ext uri="{9D8B030D-6E8A-4147-A177-3AD203B41FA5}">
                      <a16:colId xmlns:a16="http://schemas.microsoft.com/office/drawing/2014/main" val="4034523535"/>
                    </a:ext>
                  </a:extLst>
                </a:gridCol>
                <a:gridCol w="635326">
                  <a:extLst>
                    <a:ext uri="{9D8B030D-6E8A-4147-A177-3AD203B41FA5}">
                      <a16:colId xmlns:a16="http://schemas.microsoft.com/office/drawing/2014/main" val="875287192"/>
                    </a:ext>
                  </a:extLst>
                </a:gridCol>
              </a:tblGrid>
              <a:tr h="112198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Week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             48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    72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84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 108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  132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144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8981825"/>
                  </a:ext>
                </a:extLst>
              </a:tr>
              <a:tr h="176311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All CZP, n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356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355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344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345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344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323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311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             299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282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    279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266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259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  248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242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accent2"/>
                          </a:solidFill>
                        </a:rPr>
                        <a:t>  220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accent2"/>
                          </a:solidFill>
                        </a:rPr>
                        <a:t>223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112198"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Placebo, n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97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95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89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             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    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 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  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0" dirty="0">
                          <a:solidFill>
                            <a:schemeClr val="tx1"/>
                          </a:solidFill>
                        </a:rPr>
                        <a:t>  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</a:txBody>
                  <a:tcPr marL="27000" marR="2700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04564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700"/>
            <a:ext cx="7988300" cy="368300"/>
          </a:xfrm>
        </p:spPr>
        <p:txBody>
          <a:bodyPr anchor="t" anchorCtr="0"/>
          <a:lstStyle/>
          <a:p>
            <a:r>
              <a:rPr lang="en-GB" sz="2200" dirty="0"/>
              <a:t>Results: DLQI 0/1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769232D-8038-4D26-A468-D7D608FB81F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0407"/>
            <a:ext cx="8383782" cy="310593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effectLst/>
                <a:latin typeface="+mj-lt"/>
              </a:rPr>
              <a:t>CZP-randomised patients who did not achieve a ≥50% reduction from baseline in PASI 50 at Week 16 and entered the open-label escape arm continued to be included in these analyses. </a:t>
            </a:r>
            <a:r>
              <a:rPr lang="en-GB" baseline="30000" dirty="0" err="1"/>
              <a:t>a</a:t>
            </a:r>
            <a:r>
              <a:rPr lang="en-GB" b="0" dirty="0" err="1">
                <a:solidFill>
                  <a:schemeClr val="tx1"/>
                </a:solidFill>
              </a:rPr>
              <a:t>Dose</a:t>
            </a:r>
            <a:r>
              <a:rPr lang="en-GB" b="0" dirty="0">
                <a:solidFill>
                  <a:schemeClr val="tx1"/>
                </a:solidFill>
              </a:rPr>
              <a:t> adjustments were mandatory or at the investigator’s discretion, based on PASI response. </a:t>
            </a:r>
            <a:r>
              <a:rPr lang="en-GB" sz="700" b="0" dirty="0">
                <a:solidFill>
                  <a:schemeClr val="tx1"/>
                </a:solidFill>
              </a:rPr>
              <a:t>CZP: certolizumab pegol; DLQI: Dermatology Life Quality Index; OC: observed case; Q2W: every 2 weeks.</a:t>
            </a:r>
            <a:r>
              <a:rPr lang="en-GB" b="0" dirty="0">
                <a:solidFill>
                  <a:schemeClr val="tx1"/>
                </a:solidFill>
              </a:rPr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899FB4-6003-4637-A427-1EDEE6F19476}"/>
              </a:ext>
            </a:extLst>
          </p:cNvPr>
          <p:cNvSpPr/>
          <p:nvPr/>
        </p:nvSpPr>
        <p:spPr>
          <a:xfrm>
            <a:off x="1371600" y="539646"/>
            <a:ext cx="134911" cy="449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35E2ED-B922-4EB2-8284-5678E8FC88C4}"/>
              </a:ext>
            </a:extLst>
          </p:cNvPr>
          <p:cNvSpPr txBox="1"/>
          <p:nvPr/>
        </p:nvSpPr>
        <p:spPr>
          <a:xfrm>
            <a:off x="421199" y="588288"/>
            <a:ext cx="8307803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An increase in the proportion of CZP-treated patients reporting a </a:t>
            </a:r>
            <a:r>
              <a:rPr lang="en-GB" sz="1200" b="1" dirty="0"/>
              <a:t>DLQI score </a:t>
            </a:r>
            <a:r>
              <a:rPr lang="en-GB" sz="1200" dirty="0"/>
              <a:t>of</a:t>
            </a:r>
            <a:r>
              <a:rPr lang="en-GB" sz="1200" b="1" dirty="0"/>
              <a:t> 0 </a:t>
            </a:r>
            <a:r>
              <a:rPr lang="en-GB" sz="1200" dirty="0"/>
              <a:t>or</a:t>
            </a:r>
            <a:r>
              <a:rPr lang="en-GB" sz="1200" b="1" dirty="0"/>
              <a:t> 1 </a:t>
            </a:r>
            <a:r>
              <a:rPr lang="en-GB" sz="1200" dirty="0"/>
              <a:t>was observed by Week 32 and sustained through Weeks 48 and 144</a:t>
            </a:r>
          </a:p>
        </p:txBody>
      </p:sp>
      <p:pic>
        <p:nvPicPr>
          <p:cNvPr id="5" name="Picture 4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4FA5A746-8BE0-A3D9-A04F-245BAA4190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68" y="968763"/>
            <a:ext cx="8803264" cy="320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86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DA33BC4-340F-4F94-AA0D-0CF181776DF1}"/>
              </a:ext>
            </a:extLst>
          </p:cNvPr>
          <p:cNvSpPr txBox="1"/>
          <p:nvPr/>
        </p:nvSpPr>
        <p:spPr>
          <a:xfrm>
            <a:off x="2705101" y="1198962"/>
            <a:ext cx="6097782" cy="3391218"/>
          </a:xfrm>
          <a:prstGeom prst="roundRect">
            <a:avLst>
              <a:gd name="adj" fmla="val 6872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txBody>
          <a:bodyPr wrap="square" lIns="0" tIns="0" rIns="0" bIns="0" rtlCol="0">
            <a:noAutofit/>
          </a:bodyPr>
          <a:lstStyle/>
          <a:p>
            <a:pPr defTabSz="685800">
              <a:defRPr/>
            </a:pPr>
            <a:endParaRPr lang="en-GB" sz="1350">
              <a:solidFill>
                <a:srgbClr val="0B4055"/>
              </a:solidFill>
              <a:latin typeface="Calibri"/>
            </a:endParaRPr>
          </a:p>
        </p:txBody>
      </p: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515C5B1A-D20D-5FD2-DD84-8FFA27EE6E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365" y="1238917"/>
            <a:ext cx="5899323" cy="2773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700"/>
            <a:ext cx="7988300" cy="368300"/>
          </a:xfrm>
        </p:spPr>
        <p:txBody>
          <a:bodyPr anchor="t" anchorCtr="0"/>
          <a:lstStyle/>
          <a:p>
            <a:r>
              <a:rPr lang="en-GB" sz="2200" dirty="0"/>
              <a:t>Results: DLQI 0/1 by Subgroup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239D47-2DA1-4C1D-80E4-DEB183FA079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099" y="4698308"/>
            <a:ext cx="8383783" cy="327091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latin typeface="+mj-lt"/>
              </a:rPr>
              <a:t>P</a:t>
            </a:r>
            <a:r>
              <a:rPr lang="en-GB" dirty="0">
                <a:effectLst/>
                <a:latin typeface="+mj-lt"/>
              </a:rPr>
              <a:t>atients who did not achieve a ≥50% reduction from baseline in PASI 50 at Week 16 and entered the open-label escape arm continued to be included in these analyses. </a:t>
            </a:r>
            <a:r>
              <a:rPr lang="en-GB" sz="700" baseline="30000" dirty="0" err="1"/>
              <a:t>a</a:t>
            </a:r>
            <a:r>
              <a:rPr lang="en-GB" sz="700" b="0" dirty="0" err="1">
                <a:solidFill>
                  <a:schemeClr val="tx1"/>
                </a:solidFill>
              </a:rPr>
              <a:t>Dose</a:t>
            </a:r>
            <a:r>
              <a:rPr lang="en-GB" sz="700" b="0" dirty="0">
                <a:solidFill>
                  <a:schemeClr val="tx1"/>
                </a:solidFill>
              </a:rPr>
              <a:t> adjustments were mandatory or at the investigator’s discretion, based on PASI response. CZP: certolizumab pegol; DLQI: Dermatology Life Quality Index; OC: observed case.</a:t>
            </a:r>
            <a:r>
              <a:rPr lang="en-GB" sz="700" dirty="0">
                <a:solidFill>
                  <a:schemeClr val="tx1"/>
                </a:solidFill>
              </a:rPr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0024D5-6A5B-4CC1-ABEB-F9FFED760447}"/>
              </a:ext>
            </a:extLst>
          </p:cNvPr>
          <p:cNvSpPr/>
          <p:nvPr/>
        </p:nvSpPr>
        <p:spPr>
          <a:xfrm>
            <a:off x="1371600" y="539646"/>
            <a:ext cx="134911" cy="449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60C8B3-B3C7-4D37-8EBF-5337287768E2}"/>
              </a:ext>
            </a:extLst>
          </p:cNvPr>
          <p:cNvSpPr txBox="1"/>
          <p:nvPr/>
        </p:nvSpPr>
        <p:spPr>
          <a:xfrm>
            <a:off x="420688" y="588921"/>
            <a:ext cx="8382194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Similar increases in the proportion of CZP-treated patients reporting DLQI 0/1 were observed regardless of </a:t>
            </a:r>
            <a:r>
              <a:rPr lang="en-GB" sz="1200" b="1" dirty="0"/>
              <a:t>sex,</a:t>
            </a:r>
            <a:br>
              <a:rPr lang="en-GB" sz="1200" dirty="0"/>
            </a:br>
            <a:r>
              <a:rPr lang="en-GB" sz="1200" b="1" dirty="0"/>
              <a:t>psoriatic arthritis status or previous biologic exposure</a:t>
            </a:r>
          </a:p>
        </p:txBody>
      </p:sp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649329F0-147A-41EC-853A-86D025921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493056"/>
              </p:ext>
            </p:extLst>
          </p:nvPr>
        </p:nvGraphicFramePr>
        <p:xfrm>
          <a:off x="2776725" y="3927437"/>
          <a:ext cx="5897907" cy="594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0525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306586724"/>
                    </a:ext>
                  </a:extLst>
                </a:gridCol>
                <a:gridCol w="133350">
                  <a:extLst>
                    <a:ext uri="{9D8B030D-6E8A-4147-A177-3AD203B41FA5}">
                      <a16:colId xmlns:a16="http://schemas.microsoft.com/office/drawing/2014/main" val="4214818796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222250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  <a:gridCol w="400050">
                  <a:extLst>
                    <a:ext uri="{9D8B030D-6E8A-4147-A177-3AD203B41FA5}">
                      <a16:colId xmlns:a16="http://schemas.microsoft.com/office/drawing/2014/main" val="212019835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9429988"/>
                    </a:ext>
                  </a:extLst>
                </a:gridCol>
                <a:gridCol w="234950">
                  <a:extLst>
                    <a:ext uri="{9D8B030D-6E8A-4147-A177-3AD203B41FA5}">
                      <a16:colId xmlns:a16="http://schemas.microsoft.com/office/drawing/2014/main" val="1423718283"/>
                    </a:ext>
                  </a:extLst>
                </a:gridCol>
                <a:gridCol w="562108">
                  <a:extLst>
                    <a:ext uri="{9D8B030D-6E8A-4147-A177-3AD203B41FA5}">
                      <a16:colId xmlns:a16="http://schemas.microsoft.com/office/drawing/2014/main" val="310623587"/>
                    </a:ext>
                  </a:extLst>
                </a:gridCol>
                <a:gridCol w="250692">
                  <a:extLst>
                    <a:ext uri="{9D8B030D-6E8A-4147-A177-3AD203B41FA5}">
                      <a16:colId xmlns:a16="http://schemas.microsoft.com/office/drawing/2014/main" val="3939045965"/>
                    </a:ext>
                  </a:extLst>
                </a:gridCol>
                <a:gridCol w="546366">
                  <a:extLst>
                    <a:ext uri="{9D8B030D-6E8A-4147-A177-3AD203B41FA5}">
                      <a16:colId xmlns:a16="http://schemas.microsoft.com/office/drawing/2014/main" val="2061960266"/>
                    </a:ext>
                  </a:extLst>
                </a:gridCol>
                <a:gridCol w="272784">
                  <a:extLst>
                    <a:ext uri="{9D8B030D-6E8A-4147-A177-3AD203B41FA5}">
                      <a16:colId xmlns:a16="http://schemas.microsoft.com/office/drawing/2014/main" val="215162357"/>
                    </a:ext>
                  </a:extLst>
                </a:gridCol>
                <a:gridCol w="524274">
                  <a:extLst>
                    <a:ext uri="{9D8B030D-6E8A-4147-A177-3AD203B41FA5}">
                      <a16:colId xmlns:a16="http://schemas.microsoft.com/office/drawing/2014/main" val="4045713783"/>
                    </a:ext>
                  </a:extLst>
                </a:gridCol>
                <a:gridCol w="345676">
                  <a:extLst>
                    <a:ext uri="{9D8B030D-6E8A-4147-A177-3AD203B41FA5}">
                      <a16:colId xmlns:a16="http://schemas.microsoft.com/office/drawing/2014/main" val="4034523535"/>
                    </a:ext>
                  </a:extLst>
                </a:gridCol>
                <a:gridCol w="451382">
                  <a:extLst>
                    <a:ext uri="{9D8B030D-6E8A-4147-A177-3AD203B41FA5}">
                      <a16:colId xmlns:a16="http://schemas.microsoft.com/office/drawing/2014/main" val="8752871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700" b="1" dirty="0">
                          <a:solidFill>
                            <a:schemeClr val="tx1"/>
                          </a:solidFill>
                        </a:rPr>
                        <a:t>Week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</a:rPr>
                        <a:t>48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72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84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108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132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</a:rPr>
                        <a:t>144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8981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Female,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133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accent2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128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123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117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108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104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98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95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91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87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87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82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79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700" b="1" dirty="0">
                          <a:solidFill>
                            <a:schemeClr val="accent1"/>
                          </a:solidFill>
                        </a:rPr>
                        <a:t>Male,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223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216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200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194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1"/>
                          </a:solidFill>
                        </a:rPr>
                        <a:t>191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178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181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171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168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161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155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1"/>
                          </a:solidFill>
                        </a:rPr>
                        <a:t>138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1"/>
                          </a:solidFill>
                        </a:rPr>
                        <a:t>144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11912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4E0C213F-55EE-4D31-9374-A9CDBC4F881D}"/>
              </a:ext>
            </a:extLst>
          </p:cNvPr>
          <p:cNvSpPr txBox="1"/>
          <p:nvPr/>
        </p:nvSpPr>
        <p:spPr>
          <a:xfrm>
            <a:off x="451435" y="1664483"/>
            <a:ext cx="1756395" cy="636431"/>
          </a:xfrm>
          <a:prstGeom prst="roundRect">
            <a:avLst/>
          </a:prstGeom>
          <a:solidFill>
            <a:schemeClr val="tx2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Sex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AEA79F-E150-40A3-8A1B-1920B1197EA1}"/>
              </a:ext>
            </a:extLst>
          </p:cNvPr>
          <p:cNvSpPr txBox="1"/>
          <p:nvPr/>
        </p:nvSpPr>
        <p:spPr>
          <a:xfrm>
            <a:off x="451434" y="2904858"/>
            <a:ext cx="1756395" cy="6364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Psoriatic Arthritis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6BBB430-44EA-415B-BD3D-803297D30C58}"/>
              </a:ext>
            </a:extLst>
          </p:cNvPr>
          <p:cNvCxnSpPr>
            <a:cxnSpLocks/>
          </p:cNvCxnSpPr>
          <p:nvPr/>
        </p:nvCxnSpPr>
        <p:spPr>
          <a:xfrm>
            <a:off x="2207830" y="1986338"/>
            <a:ext cx="497271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841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AED26D5C-626E-426B-B3A6-983D33672A94}"/>
              </a:ext>
            </a:extLst>
          </p:cNvPr>
          <p:cNvSpPr txBox="1"/>
          <p:nvPr/>
        </p:nvSpPr>
        <p:spPr>
          <a:xfrm>
            <a:off x="2705101" y="1198962"/>
            <a:ext cx="6097782" cy="3391218"/>
          </a:xfrm>
          <a:prstGeom prst="roundRect">
            <a:avLst>
              <a:gd name="adj" fmla="val 6872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txBody>
          <a:bodyPr wrap="square" lIns="0" tIns="0" rIns="0" bIns="0" rtlCol="0">
            <a:noAutofit/>
          </a:bodyPr>
          <a:lstStyle/>
          <a:p>
            <a:pPr defTabSz="685800">
              <a:defRPr/>
            </a:pPr>
            <a:endParaRPr lang="en-GB" sz="1350">
              <a:solidFill>
                <a:srgbClr val="0B4055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700"/>
            <a:ext cx="7988300" cy="368300"/>
          </a:xfrm>
        </p:spPr>
        <p:txBody>
          <a:bodyPr anchor="t" anchorCtr="0"/>
          <a:lstStyle/>
          <a:p>
            <a:r>
              <a:rPr lang="en-GB" sz="2200" dirty="0"/>
              <a:t>Results: DLQI 0/1 by Subgroup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239D47-2DA1-4C1D-80E4-DEB183FA079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1600"/>
            <a:ext cx="8382194" cy="280599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latin typeface="+mj-lt"/>
              </a:rPr>
              <a:t>P</a:t>
            </a:r>
            <a:r>
              <a:rPr lang="en-GB" dirty="0">
                <a:effectLst/>
                <a:latin typeface="+mj-lt"/>
              </a:rPr>
              <a:t>atients who did not achieve a ≥50% reduction from baseline in PASI 50 at Week 16 and entered the open-label escape arm continued to be included in these analyses. </a:t>
            </a:r>
            <a:r>
              <a:rPr lang="en-GB" sz="700" baseline="30000" dirty="0" err="1"/>
              <a:t>a</a:t>
            </a:r>
            <a:r>
              <a:rPr lang="en-GB" sz="700" b="0" dirty="0" err="1">
                <a:solidFill>
                  <a:schemeClr val="tx1"/>
                </a:solidFill>
              </a:rPr>
              <a:t>Dose</a:t>
            </a:r>
            <a:r>
              <a:rPr lang="en-GB" sz="700" b="0" dirty="0">
                <a:solidFill>
                  <a:schemeClr val="tx1"/>
                </a:solidFill>
              </a:rPr>
              <a:t> adjustments were mandatory or at the investigator’s discretion, based on PASI response. CZP: certolizumab pegol; DLQI: Dermatology Life Quality Index; OC: observed case; PsA: psoriatic arthritis.</a:t>
            </a:r>
            <a:r>
              <a:rPr lang="en-GB" sz="700" dirty="0">
                <a:solidFill>
                  <a:schemeClr val="tx1"/>
                </a:solidFill>
              </a:rPr>
              <a:t> </a:t>
            </a:r>
            <a:endParaRPr lang="en-GB" sz="700" dirty="0"/>
          </a:p>
          <a:p>
            <a:r>
              <a:rPr lang="en-GB" sz="700" b="0" dirty="0">
                <a:solidFill>
                  <a:schemeClr val="tx1"/>
                </a:solidFill>
              </a:rPr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0024D5-6A5B-4CC1-ABEB-F9FFED760447}"/>
              </a:ext>
            </a:extLst>
          </p:cNvPr>
          <p:cNvSpPr/>
          <p:nvPr/>
        </p:nvSpPr>
        <p:spPr>
          <a:xfrm>
            <a:off x="1371600" y="539646"/>
            <a:ext cx="134911" cy="449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60C8B3-B3C7-4D37-8EBF-5337287768E2}"/>
              </a:ext>
            </a:extLst>
          </p:cNvPr>
          <p:cNvSpPr txBox="1"/>
          <p:nvPr/>
        </p:nvSpPr>
        <p:spPr>
          <a:xfrm>
            <a:off x="420688" y="588921"/>
            <a:ext cx="8382194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Similar increases in the proportion of CZP-treated patients reporting DLQI 0/1 were observed regardless of </a:t>
            </a:r>
            <a:r>
              <a:rPr lang="en-GB" sz="1200" b="1" dirty="0"/>
              <a:t>sex,</a:t>
            </a:r>
            <a:br>
              <a:rPr lang="en-GB" sz="1200" dirty="0"/>
            </a:br>
            <a:r>
              <a:rPr lang="en-GB" sz="1200" b="1" dirty="0"/>
              <a:t>psoriatic arthritis status or previous biologic exposure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F9E3C6-83C7-428F-ACA9-E9A1B1BF9122}"/>
              </a:ext>
            </a:extLst>
          </p:cNvPr>
          <p:cNvSpPr txBox="1"/>
          <p:nvPr/>
        </p:nvSpPr>
        <p:spPr>
          <a:xfrm>
            <a:off x="451435" y="1664483"/>
            <a:ext cx="1756395" cy="6364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Sex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C2DB30-078A-4008-A8C3-01ADC27876B0}"/>
              </a:ext>
            </a:extLst>
          </p:cNvPr>
          <p:cNvSpPr txBox="1"/>
          <p:nvPr/>
        </p:nvSpPr>
        <p:spPr>
          <a:xfrm>
            <a:off x="451434" y="2904858"/>
            <a:ext cx="1756395" cy="636431"/>
          </a:xfrm>
          <a:prstGeom prst="roundRect">
            <a:avLst/>
          </a:prstGeom>
          <a:solidFill>
            <a:schemeClr val="tx2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Psoriatic Arthritis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DC79B51-D7A9-4EA6-8D93-D880DD91D8D6}"/>
              </a:ext>
            </a:extLst>
          </p:cNvPr>
          <p:cNvCxnSpPr>
            <a:cxnSpLocks/>
          </p:cNvCxnSpPr>
          <p:nvPr/>
        </p:nvCxnSpPr>
        <p:spPr>
          <a:xfrm>
            <a:off x="2207830" y="3230938"/>
            <a:ext cx="497271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649329F0-147A-41EC-853A-86D025921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294187"/>
              </p:ext>
            </p:extLst>
          </p:nvPr>
        </p:nvGraphicFramePr>
        <p:xfrm>
          <a:off x="2776725" y="3927437"/>
          <a:ext cx="5897907" cy="594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0525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306586724"/>
                    </a:ext>
                  </a:extLst>
                </a:gridCol>
                <a:gridCol w="133350">
                  <a:extLst>
                    <a:ext uri="{9D8B030D-6E8A-4147-A177-3AD203B41FA5}">
                      <a16:colId xmlns:a16="http://schemas.microsoft.com/office/drawing/2014/main" val="4214818796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222250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  <a:gridCol w="400050">
                  <a:extLst>
                    <a:ext uri="{9D8B030D-6E8A-4147-A177-3AD203B41FA5}">
                      <a16:colId xmlns:a16="http://schemas.microsoft.com/office/drawing/2014/main" val="212019835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9429988"/>
                    </a:ext>
                  </a:extLst>
                </a:gridCol>
                <a:gridCol w="234950">
                  <a:extLst>
                    <a:ext uri="{9D8B030D-6E8A-4147-A177-3AD203B41FA5}">
                      <a16:colId xmlns:a16="http://schemas.microsoft.com/office/drawing/2014/main" val="1423718283"/>
                    </a:ext>
                  </a:extLst>
                </a:gridCol>
                <a:gridCol w="562108">
                  <a:extLst>
                    <a:ext uri="{9D8B030D-6E8A-4147-A177-3AD203B41FA5}">
                      <a16:colId xmlns:a16="http://schemas.microsoft.com/office/drawing/2014/main" val="310623587"/>
                    </a:ext>
                  </a:extLst>
                </a:gridCol>
                <a:gridCol w="250692">
                  <a:extLst>
                    <a:ext uri="{9D8B030D-6E8A-4147-A177-3AD203B41FA5}">
                      <a16:colId xmlns:a16="http://schemas.microsoft.com/office/drawing/2014/main" val="3939045965"/>
                    </a:ext>
                  </a:extLst>
                </a:gridCol>
                <a:gridCol w="546366">
                  <a:extLst>
                    <a:ext uri="{9D8B030D-6E8A-4147-A177-3AD203B41FA5}">
                      <a16:colId xmlns:a16="http://schemas.microsoft.com/office/drawing/2014/main" val="2061960266"/>
                    </a:ext>
                  </a:extLst>
                </a:gridCol>
                <a:gridCol w="272784">
                  <a:extLst>
                    <a:ext uri="{9D8B030D-6E8A-4147-A177-3AD203B41FA5}">
                      <a16:colId xmlns:a16="http://schemas.microsoft.com/office/drawing/2014/main" val="215162357"/>
                    </a:ext>
                  </a:extLst>
                </a:gridCol>
                <a:gridCol w="524274">
                  <a:extLst>
                    <a:ext uri="{9D8B030D-6E8A-4147-A177-3AD203B41FA5}">
                      <a16:colId xmlns:a16="http://schemas.microsoft.com/office/drawing/2014/main" val="4045713783"/>
                    </a:ext>
                  </a:extLst>
                </a:gridCol>
                <a:gridCol w="345676">
                  <a:extLst>
                    <a:ext uri="{9D8B030D-6E8A-4147-A177-3AD203B41FA5}">
                      <a16:colId xmlns:a16="http://schemas.microsoft.com/office/drawing/2014/main" val="4034523535"/>
                    </a:ext>
                  </a:extLst>
                </a:gridCol>
                <a:gridCol w="451382">
                  <a:extLst>
                    <a:ext uri="{9D8B030D-6E8A-4147-A177-3AD203B41FA5}">
                      <a16:colId xmlns:a16="http://schemas.microsoft.com/office/drawing/2014/main" val="8752871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700" b="1" dirty="0">
                          <a:solidFill>
                            <a:schemeClr val="tx1"/>
                          </a:solidFill>
                        </a:rPr>
                        <a:t>Week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</a:rPr>
                        <a:t>48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72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84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108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</a:rPr>
                        <a:t>132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</a:rPr>
                        <a:t>144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8981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700" b="1" dirty="0">
                          <a:solidFill>
                            <a:schemeClr val="tx2"/>
                          </a:solidFill>
                        </a:rPr>
                        <a:t>PsA,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72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64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58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55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2"/>
                          </a:solidFill>
                        </a:rPr>
                        <a:t>50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46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49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40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43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40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40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2"/>
                          </a:solidFill>
                        </a:rPr>
                        <a:t>38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2"/>
                          </a:solidFill>
                        </a:rPr>
                        <a:t>38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No PsA, 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284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accent2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280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265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256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249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236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230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226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216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208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202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accent2"/>
                          </a:solidFill>
                        </a:rPr>
                        <a:t>182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185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119121"/>
                  </a:ext>
                </a:extLst>
              </a:tr>
            </a:tbl>
          </a:graphicData>
        </a:graphic>
      </p:graphicFrame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95BB642E-9C57-D994-9F86-DEA747EF84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800" y="1238400"/>
            <a:ext cx="5899323" cy="277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78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5D1C2B2-60CC-4B5A-96DD-65E8328E4975}"/>
              </a:ext>
            </a:extLst>
          </p:cNvPr>
          <p:cNvSpPr txBox="1"/>
          <p:nvPr/>
        </p:nvSpPr>
        <p:spPr>
          <a:xfrm>
            <a:off x="1969968" y="1248723"/>
            <a:ext cx="6832914" cy="3305855"/>
          </a:xfrm>
          <a:prstGeom prst="roundRect">
            <a:avLst>
              <a:gd name="adj" fmla="val 8009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txBody>
          <a:bodyPr wrap="square" lIns="0" tIns="0" rIns="0" bIns="0" rtlCol="0">
            <a:noAutofit/>
          </a:bodyPr>
          <a:lstStyle/>
          <a:p>
            <a:pPr defTabSz="685800">
              <a:defRPr/>
            </a:pPr>
            <a:endParaRPr lang="en-GB" sz="1350">
              <a:solidFill>
                <a:srgbClr val="0B4055"/>
              </a:solidFill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B8250-F7BC-4499-87A7-C3BD6EB575A5}"/>
              </a:ext>
            </a:extLst>
          </p:cNvPr>
          <p:cNvSpPr txBox="1"/>
          <p:nvPr/>
        </p:nvSpPr>
        <p:spPr>
          <a:xfrm>
            <a:off x="420688" y="588921"/>
            <a:ext cx="8382194" cy="51077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Improvements from baseline were seen across the </a:t>
            </a:r>
            <a:r>
              <a:rPr lang="en-GB" sz="1200" b="1" dirty="0"/>
              <a:t>physical </a:t>
            </a:r>
            <a:r>
              <a:rPr lang="en-GB" sz="1200" dirty="0"/>
              <a:t>and </a:t>
            </a:r>
            <a:r>
              <a:rPr lang="en-GB" sz="1200" b="1" dirty="0"/>
              <a:t>mental domains </a:t>
            </a:r>
            <a:r>
              <a:rPr lang="en-GB" sz="1200" dirty="0"/>
              <a:t>of the SF-36 at Week 48 and were sustained to Week 144 of CZP treatment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9699"/>
            <a:ext cx="7988300" cy="368300"/>
          </a:xfrm>
        </p:spPr>
        <p:txBody>
          <a:bodyPr anchor="t" anchorCtr="0"/>
          <a:lstStyle/>
          <a:p>
            <a:r>
              <a:rPr lang="en-GB" sz="2200" dirty="0"/>
              <a:t>Results: SF-36 (OC)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E02B7-A5A9-47B3-8EC6-9026BB62DA2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1137E98-B0A4-4F62-9CCC-0B2D3B6CFD9E}"/>
              </a:ext>
            </a:extLst>
          </p:cNvPr>
          <p:cNvSpPr txBox="1"/>
          <p:nvPr/>
        </p:nvSpPr>
        <p:spPr>
          <a:xfrm>
            <a:off x="2986333" y="1335858"/>
            <a:ext cx="2075254" cy="16158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GB" sz="1050" b="1" dirty="0"/>
              <a:t>Week 48 Change from Baseline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700CAA-B82C-4650-8702-6695C8035DD4}"/>
              </a:ext>
            </a:extLst>
          </p:cNvPr>
          <p:cNvGrpSpPr/>
          <p:nvPr/>
        </p:nvGrpSpPr>
        <p:grpSpPr>
          <a:xfrm>
            <a:off x="2062282" y="1614448"/>
            <a:ext cx="3749818" cy="2508481"/>
            <a:chOff x="3113482" y="1571248"/>
            <a:chExt cx="3749818" cy="2508481"/>
          </a:xfrm>
        </p:grpSpPr>
        <p:pic>
          <p:nvPicPr>
            <p:cNvPr id="26" name="Picture 25" descr="Chart, radar chart&#10;&#10;Description automatically generated">
              <a:extLst>
                <a:ext uri="{FF2B5EF4-FFF2-40B4-BE49-F238E27FC236}">
                  <a16:creationId xmlns:a16="http://schemas.microsoft.com/office/drawing/2014/main" id="{BDCAF18E-2ED7-4795-BC1C-AD7462F6C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8" t="4629" r="59023" b="53957"/>
            <a:stretch/>
          </p:blipFill>
          <p:spPr>
            <a:xfrm>
              <a:off x="3113482" y="1571248"/>
              <a:ext cx="3630218" cy="2508481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261724A-9E68-4CD5-BAD1-0FA8F61BB8FE}"/>
                </a:ext>
              </a:extLst>
            </p:cNvPr>
            <p:cNvSpPr txBox="1"/>
            <p:nvPr/>
          </p:nvSpPr>
          <p:spPr>
            <a:xfrm>
              <a:off x="3541496" y="157477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b="1" dirty="0">
                  <a:solidFill>
                    <a:schemeClr val="accent6"/>
                  </a:solidFill>
                </a:rPr>
                <a:t>Mental Domains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A03EE13-DD3A-4FD6-857C-7823263ABDED}"/>
                </a:ext>
              </a:extLst>
            </p:cNvPr>
            <p:cNvSpPr txBox="1"/>
            <p:nvPr/>
          </p:nvSpPr>
          <p:spPr>
            <a:xfrm>
              <a:off x="5523125" y="1574779"/>
              <a:ext cx="1092627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b="1" dirty="0">
                  <a:solidFill>
                    <a:schemeClr val="accent3"/>
                  </a:solidFill>
                </a:rPr>
                <a:t>Physical Domains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B0D643A-535E-4035-A723-C409C43B7C9E}"/>
                </a:ext>
              </a:extLst>
            </p:cNvPr>
            <p:cNvSpPr txBox="1"/>
            <p:nvPr/>
          </p:nvSpPr>
          <p:spPr>
            <a:xfrm>
              <a:off x="3527848" y="1883453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Mental Health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81FB2CA-408A-49BD-87C6-097F5EA733B9}"/>
                </a:ext>
              </a:extLst>
            </p:cNvPr>
            <p:cNvSpPr txBox="1"/>
            <p:nvPr/>
          </p:nvSpPr>
          <p:spPr>
            <a:xfrm>
              <a:off x="3113482" y="2497867"/>
              <a:ext cx="85950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Role Emotional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CBB2937-64C5-44F8-96C0-18CD5C395EEF}"/>
                </a:ext>
              </a:extLst>
            </p:cNvPr>
            <p:cNvSpPr txBox="1"/>
            <p:nvPr/>
          </p:nvSpPr>
          <p:spPr>
            <a:xfrm>
              <a:off x="3113482" y="3298113"/>
              <a:ext cx="85950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Social Functioning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B6461BE-4DC8-4F6B-86CE-236AAB0E2463}"/>
                </a:ext>
              </a:extLst>
            </p:cNvPr>
            <p:cNvSpPr txBox="1"/>
            <p:nvPr/>
          </p:nvSpPr>
          <p:spPr>
            <a:xfrm>
              <a:off x="3530237" y="39093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Vitality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572B3C5-3D21-4D82-B281-CB99C2D0FE69}"/>
                </a:ext>
              </a:extLst>
            </p:cNvPr>
            <p:cNvSpPr txBox="1"/>
            <p:nvPr/>
          </p:nvSpPr>
          <p:spPr>
            <a:xfrm>
              <a:off x="5516301" y="39093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General Health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0EB4482-BFF0-40E1-B80C-33CC1288887F}"/>
                </a:ext>
              </a:extLst>
            </p:cNvPr>
            <p:cNvSpPr txBox="1"/>
            <p:nvPr/>
          </p:nvSpPr>
          <p:spPr>
            <a:xfrm>
              <a:off x="5516300" y="1884168"/>
              <a:ext cx="1007643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Physical Functioning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7524B51-EB91-4B6C-B4D4-B7B7E747B496}"/>
                </a:ext>
              </a:extLst>
            </p:cNvPr>
            <p:cNvSpPr txBox="1"/>
            <p:nvPr/>
          </p:nvSpPr>
          <p:spPr>
            <a:xfrm>
              <a:off x="6070305" y="3294425"/>
              <a:ext cx="70615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Bodily Pain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36F5501-8EE5-4835-912B-D28D19ACDFC2}"/>
                </a:ext>
              </a:extLst>
            </p:cNvPr>
            <p:cNvSpPr txBox="1"/>
            <p:nvPr/>
          </p:nvSpPr>
          <p:spPr>
            <a:xfrm>
              <a:off x="6072271" y="2499111"/>
              <a:ext cx="79102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accent3"/>
                  </a:solidFill>
                </a:rPr>
                <a:t>Role Physical</a:t>
              </a:r>
            </a:p>
          </p:txBody>
        </p:sp>
      </p:grpSp>
      <p:sp>
        <p:nvSpPr>
          <p:cNvPr id="48" name="Content Placeholder 4">
            <a:extLst>
              <a:ext uri="{FF2B5EF4-FFF2-40B4-BE49-F238E27FC236}">
                <a16:creationId xmlns:a16="http://schemas.microsoft.com/office/drawing/2014/main" id="{3BCDEEE2-43D2-4966-9EFE-17DE76E2DC5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19100" y="4703602"/>
            <a:ext cx="8382194" cy="523179"/>
          </a:xfrm>
        </p:spPr>
        <p:txBody>
          <a:bodyPr anchor="t" anchorCtr="0"/>
          <a:lstStyle/>
          <a:p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Please read the full publication for more information: Gisondi P, et al. 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Dermatol </a:t>
            </a:r>
            <a:r>
              <a:rPr lang="en-GB" sz="700" i="1" dirty="0" err="1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</a:t>
            </a:r>
            <a:r>
              <a:rPr lang="en-GB" sz="700" i="1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2022. </a:t>
            </a:r>
            <a:r>
              <a:rPr lang="en-GB" b="0" i="0" dirty="0" err="1">
                <a:solidFill>
                  <a:srgbClr val="5B616B"/>
                </a:solidFill>
                <a:effectLst/>
                <a:latin typeface="+mj-lt"/>
              </a:rPr>
              <a:t>doi</a:t>
            </a:r>
            <a:r>
              <a:rPr lang="en-GB" b="0" i="0" dirty="0">
                <a:solidFill>
                  <a:srgbClr val="5B616B"/>
                </a:solidFill>
                <a:effectLst/>
                <a:latin typeface="+mj-lt"/>
              </a:rPr>
              <a:t>: 10.1007/s13555-022-00861-4.</a:t>
            </a:r>
            <a:r>
              <a:rPr lang="en-GB" sz="700" dirty="0"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>
                <a:effectLst/>
                <a:latin typeface="+mj-lt"/>
              </a:rPr>
              <a:t>CZP-randomised patients who did not achieve a ≥50% reduction from baseline in PASI 50 at Week 16 and entered the open-label escape arm continued to be included in these analyses. From Week 48, d</a:t>
            </a:r>
            <a:r>
              <a:rPr lang="en-GB" b="0" dirty="0">
                <a:solidFill>
                  <a:schemeClr val="tx1"/>
                </a:solidFill>
              </a:rPr>
              <a:t>ose adjustments were mandatory or at the investigator’s discretion, based on PASI response. </a:t>
            </a:r>
            <a:r>
              <a:rPr lang="en-GB" dirty="0"/>
              <a:t>Baseline p</a:t>
            </a:r>
            <a:r>
              <a:rPr lang="en-GB" b="0" dirty="0">
                <a:solidFill>
                  <a:schemeClr val="tx1"/>
                </a:solidFill>
              </a:rPr>
              <a:t>atient numbers: CZP 200 mg Q2W, n=183; CZP 400 mg Q2W, n=173; All CZP, n=356. </a:t>
            </a:r>
            <a:r>
              <a:rPr lang="en-GB" b="0" dirty="0" err="1">
                <a:solidFill>
                  <a:schemeClr val="tx1"/>
                </a:solidFill>
              </a:rPr>
              <a:t>CfB</a:t>
            </a:r>
            <a:r>
              <a:rPr lang="en-GB" b="0" dirty="0">
                <a:solidFill>
                  <a:schemeClr val="tx1"/>
                </a:solidFill>
              </a:rPr>
              <a:t>: change from baseline; </a:t>
            </a:r>
            <a:r>
              <a:rPr lang="en-GB" dirty="0"/>
              <a:t>CZP: certolizumab pegol; OC: observed case; Q2W: every 2 weeks; SF-36: 36-Item Short Form Survey.</a:t>
            </a:r>
          </a:p>
          <a:p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427145A-9EE7-4074-8224-30D0167B6C5A}"/>
              </a:ext>
            </a:extLst>
          </p:cNvPr>
          <p:cNvSpPr txBox="1"/>
          <p:nvPr/>
        </p:nvSpPr>
        <p:spPr>
          <a:xfrm>
            <a:off x="451435" y="1592483"/>
            <a:ext cx="1057157" cy="636431"/>
          </a:xfrm>
          <a:prstGeom prst="roundRect">
            <a:avLst/>
          </a:prstGeom>
          <a:solidFill>
            <a:schemeClr val="tx2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Week 48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80CBD0B-8A34-4F50-9EE6-84C67EABA05D}"/>
              </a:ext>
            </a:extLst>
          </p:cNvPr>
          <p:cNvSpPr txBox="1"/>
          <p:nvPr/>
        </p:nvSpPr>
        <p:spPr>
          <a:xfrm>
            <a:off x="451436" y="2674458"/>
            <a:ext cx="1057156" cy="6364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Week 144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E65C08E-2A21-4DFA-9D5D-FD6F2B89E7B7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1508592" y="1910699"/>
            <a:ext cx="461376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F8189134-68ED-4BA1-BBA3-E9E4DA0B86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213" y="4359165"/>
            <a:ext cx="171819" cy="90000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6DCB296-B257-414E-B759-4E0193A94FB8}"/>
              </a:ext>
            </a:extLst>
          </p:cNvPr>
          <p:cNvCxnSpPr>
            <a:cxnSpLocks/>
          </p:cNvCxnSpPr>
          <p:nvPr/>
        </p:nvCxnSpPr>
        <p:spPr>
          <a:xfrm flipH="1">
            <a:off x="2937693" y="4404165"/>
            <a:ext cx="18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C1280A8-F669-42F3-A326-436C4AC4DB8E}"/>
              </a:ext>
            </a:extLst>
          </p:cNvPr>
          <p:cNvSpPr txBox="1"/>
          <p:nvPr/>
        </p:nvSpPr>
        <p:spPr>
          <a:xfrm>
            <a:off x="3212044" y="4342610"/>
            <a:ext cx="982280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All CZP (n=299)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8F31182-1A04-4FCC-83A8-1E26682B5ED0}"/>
              </a:ext>
            </a:extLst>
          </p:cNvPr>
          <p:cNvSpPr/>
          <p:nvPr/>
        </p:nvSpPr>
        <p:spPr>
          <a:xfrm>
            <a:off x="2763311" y="4350165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5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453873F-E690-4480-9968-5B7449B19EAF}"/>
              </a:ext>
            </a:extLst>
          </p:cNvPr>
          <p:cNvCxnSpPr>
            <a:cxnSpLocks/>
          </p:cNvCxnSpPr>
          <p:nvPr/>
        </p:nvCxnSpPr>
        <p:spPr>
          <a:xfrm flipH="1">
            <a:off x="4165456" y="4404165"/>
            <a:ext cx="180000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DD81382-8C2A-4C75-BC37-643963E5C23B}"/>
              </a:ext>
            </a:extLst>
          </p:cNvPr>
          <p:cNvSpPr txBox="1"/>
          <p:nvPr/>
        </p:nvSpPr>
        <p:spPr>
          <a:xfrm>
            <a:off x="4420757" y="4342609"/>
            <a:ext cx="1198934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CZP 200 mg Q2W (n=151)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7372E9A-E8AE-483E-BEC4-C456A668C9CD}"/>
              </a:ext>
            </a:extLst>
          </p:cNvPr>
          <p:cNvSpPr/>
          <p:nvPr/>
        </p:nvSpPr>
        <p:spPr>
          <a:xfrm>
            <a:off x="3991074" y="4350165"/>
            <a:ext cx="108000" cy="10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F13880A-562F-4940-8926-F7525FB8C19A}"/>
              </a:ext>
            </a:extLst>
          </p:cNvPr>
          <p:cNvSpPr txBox="1"/>
          <p:nvPr/>
        </p:nvSpPr>
        <p:spPr>
          <a:xfrm>
            <a:off x="6045471" y="4342610"/>
            <a:ext cx="791029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CZP 400 mg Q2W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AFE7DB1-10FA-4689-98F8-017C76C3D847}"/>
              </a:ext>
            </a:extLst>
          </p:cNvPr>
          <p:cNvSpPr txBox="1"/>
          <p:nvPr/>
        </p:nvSpPr>
        <p:spPr>
          <a:xfrm>
            <a:off x="7065693" y="4342610"/>
            <a:ext cx="1148889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750" dirty="0"/>
              <a:t>CZP 200 mg Q2W (n=148)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BA1DC6E-1B42-426C-B91C-9AD8B4465CBD}"/>
              </a:ext>
            </a:extLst>
          </p:cNvPr>
          <p:cNvCxnSpPr>
            <a:cxnSpLocks/>
          </p:cNvCxnSpPr>
          <p:nvPr/>
        </p:nvCxnSpPr>
        <p:spPr>
          <a:xfrm flipH="1">
            <a:off x="5803698" y="4404165"/>
            <a:ext cx="180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A1DF879B-E9B4-4C73-8997-763B938E5F79}"/>
              </a:ext>
            </a:extLst>
          </p:cNvPr>
          <p:cNvSpPr/>
          <p:nvPr/>
        </p:nvSpPr>
        <p:spPr>
          <a:xfrm>
            <a:off x="5629316" y="4350165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50"/>
          </a:p>
        </p:txBody>
      </p:sp>
      <p:graphicFrame>
        <p:nvGraphicFramePr>
          <p:cNvPr id="53" name="Table 4">
            <a:extLst>
              <a:ext uri="{FF2B5EF4-FFF2-40B4-BE49-F238E27FC236}">
                <a16:creationId xmlns:a16="http://schemas.microsoft.com/office/drawing/2014/main" id="{1B3479B4-D28D-4746-8213-50B029F742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579958"/>
              </p:ext>
            </p:extLst>
          </p:nvPr>
        </p:nvGraphicFramePr>
        <p:xfrm>
          <a:off x="5806921" y="2956556"/>
          <a:ext cx="2806402" cy="105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5395">
                  <a:extLst>
                    <a:ext uri="{9D8B030D-6E8A-4147-A177-3AD203B41FA5}">
                      <a16:colId xmlns:a16="http://schemas.microsoft.com/office/drawing/2014/main" val="143121424"/>
                    </a:ext>
                  </a:extLst>
                </a:gridCol>
                <a:gridCol w="503669">
                  <a:extLst>
                    <a:ext uri="{9D8B030D-6E8A-4147-A177-3AD203B41FA5}">
                      <a16:colId xmlns:a16="http://schemas.microsoft.com/office/drawing/2014/main" val="306586724"/>
                    </a:ext>
                  </a:extLst>
                </a:gridCol>
                <a:gridCol w="503669">
                  <a:extLst>
                    <a:ext uri="{9D8B030D-6E8A-4147-A177-3AD203B41FA5}">
                      <a16:colId xmlns:a16="http://schemas.microsoft.com/office/drawing/2014/main" val="533239103"/>
                    </a:ext>
                  </a:extLst>
                </a:gridCol>
                <a:gridCol w="503669">
                  <a:extLst>
                    <a:ext uri="{9D8B030D-6E8A-4147-A177-3AD203B41FA5}">
                      <a16:colId xmlns:a16="http://schemas.microsoft.com/office/drawing/2014/main" val="2118003390"/>
                    </a:ext>
                  </a:extLst>
                </a:gridCol>
              </a:tblGrid>
              <a:tr h="178353">
                <a:tc gridSpan="4"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</a:rPr>
                        <a:t>Baseline scores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dirty="0">
                        <a:solidFill>
                          <a:schemeClr val="accent5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4180219"/>
                  </a:ext>
                </a:extLst>
              </a:tr>
              <a:tr h="343967">
                <a:tc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rgbClr val="718C2C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All </a:t>
                      </a:r>
                      <a:br>
                        <a:rPr lang="en-GB" sz="700" b="1" dirty="0">
                          <a:solidFill>
                            <a:schemeClr val="accent2"/>
                          </a:solidFill>
                        </a:rPr>
                      </a:br>
                      <a:r>
                        <a:rPr lang="en-GB" sz="700" b="1" dirty="0">
                          <a:solidFill>
                            <a:schemeClr val="accent2"/>
                          </a:solidFill>
                        </a:rPr>
                        <a:t>CZP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accent5"/>
                          </a:solidFill>
                        </a:rPr>
                        <a:t>CZP </a:t>
                      </a:r>
                      <a:br>
                        <a:rPr lang="en-GB" sz="700" b="1" dirty="0">
                          <a:solidFill>
                            <a:schemeClr val="accent5"/>
                          </a:solidFill>
                        </a:rPr>
                      </a:br>
                      <a:r>
                        <a:rPr lang="en-GB" sz="700" b="1" dirty="0">
                          <a:solidFill>
                            <a:schemeClr val="accent5"/>
                          </a:solidFill>
                        </a:rPr>
                        <a:t>200 mg Q2W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2"/>
                          </a:solidFill>
                        </a:rPr>
                        <a:t>CZP </a:t>
                      </a:r>
                      <a:br>
                        <a:rPr lang="en-GB" sz="700" b="1" dirty="0">
                          <a:solidFill>
                            <a:schemeClr val="tx2"/>
                          </a:solidFill>
                        </a:rPr>
                      </a:br>
                      <a:r>
                        <a:rPr lang="en-GB" sz="700" b="1" dirty="0">
                          <a:solidFill>
                            <a:schemeClr val="tx2"/>
                          </a:solidFill>
                        </a:rPr>
                        <a:t>400 mg Q2W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237263"/>
                  </a:ext>
                </a:extLst>
              </a:tr>
              <a:tr h="178353">
                <a:tc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solidFill>
                            <a:srgbClr val="718C2C"/>
                          </a:solidFill>
                        </a:rPr>
                        <a:t>MCS at Week 0, mean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2"/>
                          </a:solidFill>
                        </a:rPr>
                        <a:t>46.2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5"/>
                          </a:solidFill>
                        </a:rPr>
                        <a:t>46.9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1"/>
                          </a:solidFill>
                        </a:rPr>
                        <a:t>45.5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339345"/>
                  </a:ext>
                </a:extLst>
              </a:tr>
              <a:tr h="178353">
                <a:tc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solidFill>
                            <a:schemeClr val="accent3"/>
                          </a:solidFill>
                        </a:rPr>
                        <a:t>PCS at Week 0, mean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2"/>
                          </a:solidFill>
                        </a:rPr>
                        <a:t>47.7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5"/>
                          </a:solidFill>
                        </a:rPr>
                        <a:t>46.9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accent1"/>
                          </a:solidFill>
                        </a:rPr>
                        <a:t>48.5</a:t>
                      </a:r>
                    </a:p>
                  </a:txBody>
                  <a:tcPr marL="36000"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500361"/>
                  </a:ext>
                </a:extLst>
              </a:tr>
            </a:tbl>
          </a:graphicData>
        </a:graphic>
      </p:graphicFrame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E2994791-A39A-F72D-1DA1-4EC2A91BA9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460" y="1441393"/>
            <a:ext cx="3308498" cy="144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304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f3ba5988e287a3244c394db799e7ae760661887"/>
  <p:tag name="ARTICULATE_PROJECT_OPEN" val="0"/>
</p:tagLst>
</file>

<file path=ppt/theme/theme1.xml><?xml version="1.0" encoding="utf-8"?>
<a:theme xmlns:a="http://schemas.openxmlformats.org/drawingml/2006/main" name="Blue_16-9">
  <a:themeElements>
    <a:clrScheme name="Blue 1">
      <a:dk1>
        <a:srgbClr val="636363"/>
      </a:dk1>
      <a:lt1>
        <a:sysClr val="window" lastClr="FFFFFF"/>
      </a:lt1>
      <a:dk2>
        <a:srgbClr val="354B96"/>
      </a:dk2>
      <a:lt2>
        <a:srgbClr val="ECECEC"/>
      </a:lt2>
      <a:accent1>
        <a:srgbClr val="354B96"/>
      </a:accent1>
      <a:accent2>
        <a:srgbClr val="BC204B"/>
      </a:accent2>
      <a:accent3>
        <a:srgbClr val="5E366E"/>
      </a:accent3>
      <a:accent4>
        <a:srgbClr val="D57800"/>
      </a:accent4>
      <a:accent5>
        <a:srgbClr val="4FAED1"/>
      </a:accent5>
      <a:accent6>
        <a:srgbClr val="97BB3A"/>
      </a:accent6>
      <a:hlink>
        <a:srgbClr val="4771B4"/>
      </a:hlink>
      <a:folHlink>
        <a:srgbClr val="001489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wrap="square" lIns="0" tIns="0" rIns="0" bIns="0" rtlCol="0">
        <a:spAutoFit/>
      </a:bodyPr>
      <a:lstStyle>
        <a:defPPr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35DC4AA63F9349A7F5144224E7EB90" ma:contentTypeVersion="0" ma:contentTypeDescription="Create a new document." ma:contentTypeScope="" ma:versionID="0a133618b574321b00c40d48f195e0a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e49189b09f1ade3a025730c41919c3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7F3D949-2706-4FF5-83A1-799E4339C0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5107174-35FD-4EB1-8FC1-BDBEA30D40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ADF814-4F52-416E-8FA4-557D80F2468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UCB Template_Blue_16_9</Template>
  <TotalTime>0</TotalTime>
  <Words>3145</Words>
  <Application>Microsoft Office PowerPoint</Application>
  <PresentationFormat>On-screen Show (16:9)</PresentationFormat>
  <Paragraphs>420</Paragraphs>
  <Slides>16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ArialMT</vt:lpstr>
      <vt:lpstr>Calibri</vt:lpstr>
      <vt:lpstr>Cambria</vt:lpstr>
      <vt:lpstr>Corbel</vt:lpstr>
      <vt:lpstr>Helvetica Neue</vt:lpstr>
      <vt:lpstr>Trebuchet MS</vt:lpstr>
      <vt:lpstr>Wingdings</vt:lpstr>
      <vt:lpstr>Blue_16-9</vt:lpstr>
      <vt:lpstr>Office Theme</vt:lpstr>
      <vt:lpstr>1_Office Theme</vt:lpstr>
      <vt:lpstr>Long-Term Health-Related Quality of Life in Patients with Plaque Psoriasis Treated with Certolizumab Pegol: Three‑Year Results from Two Randomised Phase 3 Studies (CIMPASI-1 and CIMPASI-2)  Paolo Gisondi,1 Alice B. Gottlieb,2 Boni Elewski,3 Matthias Augustin,4 Sandy McBride,5 Tsen-Fang Tsai,6 Christine de la Loge,7 Frederik Fierens,8 José M. López Pinto,9 Nicola Tilt,10 Mark Lebwohl2  1University of Verona, Verona, Italy; 2Department of Dermatology, Icahn School of Medicine at Mount Sinai, New York, New York, USA; 3Department of Dermatology, University Hospitals of Cleveland, Case Western Reserve University, Cleveland, Ohio, USA; 4Institute for Health Services Research in Dermatology and Nursing (IVDP), University Medical Center Hamburg-Eppendorf (UKE), Hamburg, Germany; 5Royal Free London NHS Foundation Trust, London, UK; 6Department of Dermatology, National Taiwan University Hospital and National Taiwan University College of Medicine, Taipei, Taiwan; 7PCOM Analytics, Avallon, France; 8UCB Pharma, Brussels, Belgium; 9UCB Pharma, Madrid, Spain;  10UCB Pharma, Slough, UK</vt:lpstr>
      <vt:lpstr>Introduction</vt:lpstr>
      <vt:lpstr>Objective</vt:lpstr>
      <vt:lpstr>Methods: Study Design</vt:lpstr>
      <vt:lpstr>Methods: Patient-Reported Outcomes</vt:lpstr>
      <vt:lpstr>Results: DLQI 0/1 (OC)</vt:lpstr>
      <vt:lpstr>Results: DLQI 0/1 by Subgroup (OC)</vt:lpstr>
      <vt:lpstr>Results: DLQI 0/1 by Subgroup (OC)</vt:lpstr>
      <vt:lpstr>Results: SF-36 (OC)</vt:lpstr>
      <vt:lpstr>Results: SF-36 (OC)</vt:lpstr>
      <vt:lpstr>Results: EQ-5D-3L (OC)</vt:lpstr>
      <vt:lpstr>Results: EQ-5D-3L (OC)</vt:lpstr>
      <vt:lpstr>Results: WPAI (OC)</vt:lpstr>
      <vt:lpstr>Conclusions</vt:lpstr>
      <vt:lpstr>Disclosures and Acknowledgements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on 3 lines max. 40 pt Arial Bold, white</dc:title>
  <dc:creator>Fay Angel</dc:creator>
  <cp:lastModifiedBy>Alexa Holland</cp:lastModifiedBy>
  <cp:revision>276</cp:revision>
  <cp:lastPrinted>2013-05-22T13:31:10Z</cp:lastPrinted>
  <dcterms:created xsi:type="dcterms:W3CDTF">2022-10-13T14:18:12Z</dcterms:created>
  <dcterms:modified xsi:type="dcterms:W3CDTF">2023-02-10T09:09:24Z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0x010100E835DC4AA63F9349A7F5144224E7EB90</vt:lpwstr>
  </property>
</Properties>
</file>