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3" r:id="rId3"/>
    <p:sldId id="276" r:id="rId4"/>
    <p:sldId id="316" r:id="rId5"/>
    <p:sldId id="314" r:id="rId6"/>
    <p:sldId id="302" r:id="rId7"/>
    <p:sldId id="332" r:id="rId8"/>
    <p:sldId id="318" r:id="rId9"/>
    <p:sldId id="331" r:id="rId10"/>
    <p:sldId id="324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6ABC55F-F203-7C4D-4934-98E2F53794A8}" name="Peach, Emily" initials="PE" userId="S::ktfr583@astrazeneca.net::bca66a0c-e6aa-4aa9-ad7c-a1bd5800891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phie Adams" initials="SA" lastIdx="2" clrIdx="0">
    <p:extLst>
      <p:ext uri="{19B8F6BF-5375-455C-9EA6-DF929625EA0E}">
        <p15:presenceInfo xmlns:p15="http://schemas.microsoft.com/office/powerpoint/2012/main" userId="S::sophie.adams@pharmagenesis.com::df4c144b-2156-4b32-9ef0-b8e3871edd3f" providerId="AD"/>
      </p:ext>
    </p:extLst>
  </p:cmAuthor>
  <p:cmAuthor id="2" name="Bobby Thompson" initials="BT" lastIdx="47" clrIdx="1">
    <p:extLst>
      <p:ext uri="{19B8F6BF-5375-455C-9EA6-DF929625EA0E}">
        <p15:presenceInfo xmlns:p15="http://schemas.microsoft.com/office/powerpoint/2012/main" userId="S::bobby.thompson@pharmagenesis.com::958a412a-0644-45fd-92ff-2044ec9fd3b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C0A"/>
    <a:srgbClr val="CC0066"/>
    <a:srgbClr val="EC008C"/>
    <a:srgbClr val="8DAD38"/>
    <a:srgbClr val="10C271"/>
    <a:srgbClr val="9BBB59"/>
    <a:srgbClr val="EBF1DE"/>
    <a:srgbClr val="A0C33F"/>
    <a:srgbClr val="D9D9D9"/>
    <a:srgbClr val="C0D0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6" autoAdjust="0"/>
    <p:restoredTop sz="94628" autoAdjust="0"/>
  </p:normalViewPr>
  <p:slideViewPr>
    <p:cSldViewPr>
      <p:cViewPr varScale="1">
        <p:scale>
          <a:sx n="106" d="100"/>
          <a:sy n="106" d="100"/>
        </p:scale>
        <p:origin x="183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2616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Stage 3a CKD</c:v>
                </c:pt>
              </c:strCache>
            </c:strRef>
          </c:tx>
          <c:spPr>
            <a:solidFill>
              <a:srgbClr val="E46C0A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Hypertension</c:v>
                </c:pt>
                <c:pt idx="1">
                  <c:v>T2D</c:v>
                </c:pt>
                <c:pt idx="2">
                  <c:v>Heart failure</c:v>
                </c:pt>
                <c:pt idx="3">
                  <c:v>Stroke</c:v>
                </c:pt>
                <c:pt idx="4">
                  <c:v>Myocardial
infarction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89.2</c:v>
                </c:pt>
                <c:pt idx="1">
                  <c:v>46.1</c:v>
                </c:pt>
                <c:pt idx="2">
                  <c:v>19.7</c:v>
                </c:pt>
                <c:pt idx="3">
                  <c:v>13.4</c:v>
                </c:pt>
                <c:pt idx="4">
                  <c:v>12.3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ECC-4DBB-9AB3-C67CCC58649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Stage 3b CKD</c:v>
                </c:pt>
              </c:strCache>
            </c:strRef>
          </c:tx>
          <c:spPr>
            <a:solidFill>
              <a:srgbClr val="E46C0A">
                <a:alpha val="40000"/>
              </a:srgbClr>
            </a:solidFill>
            <a:ln>
              <a:solidFill>
                <a:srgbClr val="E46C0A">
                  <a:alpha val="70000"/>
                </a:srgbClr>
              </a:solidFill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Hypertension</c:v>
                </c:pt>
                <c:pt idx="1">
                  <c:v>T2D</c:v>
                </c:pt>
                <c:pt idx="2">
                  <c:v>Heart failure</c:v>
                </c:pt>
                <c:pt idx="3">
                  <c:v>Stroke</c:v>
                </c:pt>
                <c:pt idx="4">
                  <c:v>Myocardial
infarction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92.7</c:v>
                </c:pt>
                <c:pt idx="1">
                  <c:v>50.1</c:v>
                </c:pt>
                <c:pt idx="2">
                  <c:v>30.4</c:v>
                </c:pt>
                <c:pt idx="3">
                  <c:v>15.4</c:v>
                </c:pt>
                <c:pt idx="4">
                  <c:v>15.5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ECC-4DBB-9AB3-C67CCC58649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Hypertension</c:v>
                </c:pt>
                <c:pt idx="1">
                  <c:v>T2D</c:v>
                </c:pt>
                <c:pt idx="2">
                  <c:v>Heart failure</c:v>
                </c:pt>
                <c:pt idx="3">
                  <c:v>Stroke</c:v>
                </c:pt>
                <c:pt idx="4">
                  <c:v>Myocardial
infarction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</c:numCache>
            </c:numRef>
          </c:val>
          <c:extLst>
            <c:ext xmlns:c16="http://schemas.microsoft.com/office/drawing/2014/chart" uri="{C3380CC4-5D6E-409C-BE32-E72D297353CC}">
              <c16:uniqueId val="{00000002-7ECC-4DBB-9AB3-C67CCC5864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6764127"/>
        <c:axId val="146764543"/>
      </c:barChart>
      <c:catAx>
        <c:axId val="1467641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65000"/>
                <a:lumOff val="3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764543"/>
        <c:crosses val="autoZero"/>
        <c:auto val="1"/>
        <c:lblAlgn val="ctr"/>
        <c:lblOffset val="100"/>
        <c:noMultiLvlLbl val="0"/>
      </c:catAx>
      <c:valAx>
        <c:axId val="146764543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0" dirty="0">
                    <a:latin typeface="Trebuchet MS" panose="020B0603020202020204" pitchFamily="34" charset="0"/>
                  </a:rPr>
                  <a:t>Patients</a:t>
                </a:r>
                <a:r>
                  <a:rPr lang="en-GB" sz="1200" b="0" baseline="0" dirty="0">
                    <a:latin typeface="Trebuchet MS" panose="020B0603020202020204" pitchFamily="34" charset="0"/>
                  </a:rPr>
                  <a:t> (%)</a:t>
                </a:r>
                <a:endParaRPr lang="en-GB" sz="1200" b="0" dirty="0">
                  <a:latin typeface="Trebuchet MS" panose="020B0603020202020204" pitchFamily="34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lumMod val="65000"/>
                <a:lumOff val="3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7641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ayout>
        <c:manualLayout>
          <c:xMode val="edge"/>
          <c:yMode val="edge"/>
          <c:x val="0.64409371709136276"/>
          <c:y val="3.6162893700787402E-2"/>
          <c:w val="0.35590628290863724"/>
          <c:h val="0.1514498031496062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AFEF9-71DB-4010-ABA6-C8ECACE3B6C4}" type="datetimeFigureOut">
              <a:rPr lang="en-GB" smtClean="0"/>
              <a:t>10/02/2023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ED9D3C-9021-43B0-B867-FD2FB74AD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4428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AD6C6-CBD4-401C-8DA6-65F849F71127}" type="datetimeFigureOut">
              <a:rPr lang="en-GB" smtClean="0"/>
              <a:t>10/02/2023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8ED4B6-0361-4D22-B931-00C6C722EC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333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8ED4B6-0361-4D22-B931-00C6C722ECC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210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rticle Slide De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  <a:prstGeom prst="rect">
            <a:avLst/>
          </a:prstGeom>
        </p:spPr>
        <p:txBody>
          <a:bodyPr/>
          <a:lstStyle>
            <a:lvl1pPr>
              <a:buClr>
                <a:srgbClr val="D81668"/>
              </a:buClr>
              <a:defRPr/>
            </a:lvl1pPr>
            <a:lvl2pPr>
              <a:buClr>
                <a:srgbClr val="D81668"/>
              </a:buClr>
              <a:defRPr/>
            </a:lvl2pPr>
            <a:lvl3pPr>
              <a:buClr>
                <a:srgbClr val="D81668"/>
              </a:buClr>
              <a:defRPr/>
            </a:lvl3pPr>
            <a:lvl4pPr>
              <a:buClr>
                <a:srgbClr val="D81668"/>
              </a:buClr>
              <a:defRPr/>
            </a:lvl4pPr>
            <a:lvl5pPr>
              <a:buClr>
                <a:srgbClr val="D81668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6" name="Picture 5" descr="Adis_wh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6574464"/>
            <a:ext cx="653742" cy="18286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IT Head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71525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0" y="6431280"/>
            <a:ext cx="9144000" cy="4572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848000" y="148800"/>
            <a:ext cx="1296000" cy="460800"/>
          </a:xfrm>
          <a:prstGeom prst="rect">
            <a:avLst/>
          </a:prstGeom>
          <a:solidFill>
            <a:srgbClr val="EC008C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Trebuchet MS" pitchFamily="34" charset="0"/>
              </a:rPr>
              <a:t>PEER-REVIEWED FEATURE</a:t>
            </a:r>
          </a:p>
        </p:txBody>
      </p:sp>
      <p:sp>
        <p:nvSpPr>
          <p:cNvPr id="7" name="Subtitle 2"/>
          <p:cNvSpPr>
            <a:spLocks noGrp="1"/>
          </p:cNvSpPr>
          <p:nvPr userDrawn="1"/>
        </p:nvSpPr>
        <p:spPr>
          <a:xfrm>
            <a:off x="1676400" y="6435449"/>
            <a:ext cx="7467600" cy="434128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rgbClr val="92D050"/>
              </a:buClr>
              <a:buFont typeface="Arial" pitchFamily="34" charset="0"/>
              <a:buNone/>
              <a:defRPr sz="1100" kern="1200" baseline="0">
                <a:solidFill>
                  <a:schemeClr val="bg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rgbClr val="92D050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rgbClr val="92D050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rgbClr val="92D050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rgbClr val="92D050"/>
              </a:buClr>
              <a:buFont typeface="Arial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Patient management and clinical outcomes associated with a recorded diagnosis of stage 3 chronic kidney disease: the REVEAL-CKD study. </a:t>
            </a:r>
            <a:r>
              <a:rPr lang="en-GB" dirty="0" err="1"/>
              <a:t>Tangri</a:t>
            </a:r>
            <a:r>
              <a:rPr lang="en-GB" dirty="0"/>
              <a:t> N, et al. Adv </a:t>
            </a:r>
            <a:r>
              <a:rPr lang="en-GB" dirty="0" err="1"/>
              <a:t>Ther</a:t>
            </a:r>
            <a:r>
              <a:rPr lang="en-GB" dirty="0"/>
              <a:t> 2023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r" defTabSz="914400" rtl="0" eaLnBrk="1" latinLnBrk="0" hangingPunct="1">
        <a:spcBef>
          <a:spcPct val="0"/>
        </a:spcBef>
        <a:buNone/>
        <a:defRPr sz="12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»"/>
        <a:defRPr sz="12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trinetx.com/real-world-data/linked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svg"/><Relationship Id="rId3" Type="http://schemas.openxmlformats.org/officeDocument/2006/relationships/image" Target="../media/image17.svg"/><Relationship Id="rId7" Type="http://schemas.openxmlformats.org/officeDocument/2006/relationships/image" Target="../media/image21.svg"/><Relationship Id="rId12" Type="http://schemas.openxmlformats.org/officeDocument/2006/relationships/image" Target="../media/image26.png"/><Relationship Id="rId2" Type="http://schemas.openxmlformats.org/officeDocument/2006/relationships/image" Target="../media/image16.png"/><Relationship Id="rId16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25.svg"/><Relationship Id="rId5" Type="http://schemas.openxmlformats.org/officeDocument/2006/relationships/image" Target="../media/image19.svg"/><Relationship Id="rId15" Type="http://schemas.openxmlformats.org/officeDocument/2006/relationships/image" Target="../media/image29.sv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svg"/><Relationship Id="rId1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idx="1"/>
          </p:nvPr>
        </p:nvSpPr>
        <p:spPr>
          <a:xfrm>
            <a:off x="3733800" y="2362200"/>
            <a:ext cx="4953000" cy="2403339"/>
          </a:xfrm>
        </p:spPr>
        <p:txBody>
          <a:bodyPr/>
          <a:lstStyle/>
          <a:p>
            <a:pPr marL="0" indent="0">
              <a:spcBef>
                <a:spcPts val="0"/>
              </a:spcBef>
              <a:buClr>
                <a:srgbClr val="EC008C"/>
              </a:buClr>
              <a:buNone/>
            </a:pPr>
            <a:r>
              <a:rPr lang="en-US" dirty="0" err="1">
                <a:solidFill>
                  <a:srgbClr val="EC008C"/>
                </a:solidFill>
                <a:latin typeface="+mj-lt"/>
              </a:rPr>
              <a:t>Tangri</a:t>
            </a:r>
            <a:r>
              <a:rPr lang="en-US" dirty="0">
                <a:solidFill>
                  <a:srgbClr val="EC008C"/>
                </a:solidFill>
                <a:latin typeface="+mj-lt"/>
              </a:rPr>
              <a:t> N, et al. Patient management and clinical outcomes associated with a recorded diagnosis of stage 3 chronic kidney disease: the REVEAL-CKD study. </a:t>
            </a:r>
          </a:p>
          <a:p>
            <a:pPr marL="0" indent="0">
              <a:spcBef>
                <a:spcPts val="0"/>
              </a:spcBef>
              <a:buClr>
                <a:srgbClr val="EC008C"/>
              </a:buClr>
              <a:buNone/>
            </a:pPr>
            <a:r>
              <a:rPr lang="en-US" dirty="0">
                <a:solidFill>
                  <a:srgbClr val="EC008C"/>
                </a:solidFill>
                <a:latin typeface="+mj-lt"/>
              </a:rPr>
              <a:t>Adv </a:t>
            </a:r>
            <a:r>
              <a:rPr lang="en-US" dirty="0" err="1">
                <a:solidFill>
                  <a:srgbClr val="EC008C"/>
                </a:solidFill>
                <a:latin typeface="+mj-lt"/>
              </a:rPr>
              <a:t>Ther</a:t>
            </a:r>
            <a:r>
              <a:rPr lang="en-US">
                <a:solidFill>
                  <a:srgbClr val="EC008C"/>
                </a:solidFill>
                <a:latin typeface="+mj-lt"/>
              </a:rPr>
              <a:t> 2023.</a:t>
            </a:r>
            <a:endParaRPr lang="en-US" dirty="0">
              <a:solidFill>
                <a:srgbClr val="EC008C"/>
              </a:solidFill>
              <a:latin typeface="+mj-lt"/>
            </a:endParaRPr>
          </a:p>
          <a:p>
            <a:pPr marL="0" indent="0">
              <a:buClr>
                <a:srgbClr val="EC008C"/>
              </a:buClr>
              <a:buNone/>
            </a:pPr>
            <a:endParaRPr lang="en-US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marL="0" indent="0">
              <a:buNone/>
            </a:pPr>
            <a:r>
              <a:rPr lang="en-GB" sz="1400" dirty="0"/>
              <a:t>This slide deck represents the opinions of the authors. </a:t>
            </a:r>
            <a:br>
              <a:rPr lang="en-GB" sz="1400" dirty="0"/>
            </a:br>
            <a:r>
              <a:rPr lang="en-GB" sz="1400" dirty="0"/>
              <a:t>For a full list of declarations, including funding and author disclosure statements, and copyright information, please see the full text online.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721580"/>
            <a:ext cx="2775592" cy="368457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0A3EC2D-A9FA-0224-8AE7-9313B4F3A2F4}"/>
              </a:ext>
            </a:extLst>
          </p:cNvPr>
          <p:cNvSpPr/>
          <p:nvPr/>
        </p:nvSpPr>
        <p:spPr>
          <a:xfrm>
            <a:off x="228600" y="1295400"/>
            <a:ext cx="4267200" cy="4876800"/>
          </a:xfrm>
          <a:prstGeom prst="roundRect">
            <a:avLst>
              <a:gd name="adj" fmla="val 4943"/>
            </a:avLst>
          </a:prstGeom>
          <a:solidFill>
            <a:schemeClr val="bg1">
              <a:lumMod val="75000"/>
              <a:alpha val="2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2000" rIns="36000" rtlCol="0" anchor="t"/>
          <a:lstStyle/>
          <a:p>
            <a:pPr marL="342900" lvl="0" indent="-342900">
              <a:lnSpc>
                <a:spcPct val="150000"/>
              </a:lnSpc>
              <a:spcAft>
                <a:spcPts val="1200"/>
              </a:spcAft>
              <a:buFont typeface="Symbol" panose="05050102010706020507" pitchFamily="18" charset="2"/>
              <a:buChar char=""/>
            </a:pPr>
            <a:endParaRPr lang="en-GB" sz="1400" dirty="0">
              <a:effectLst/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838201"/>
            <a:ext cx="8686800" cy="381000"/>
          </a:xfrm>
        </p:spPr>
        <p:txBody>
          <a:bodyPr/>
          <a:lstStyle/>
          <a:p>
            <a:pPr marL="0" indent="0">
              <a:spcAft>
                <a:spcPts val="1600"/>
              </a:spcAft>
              <a:buNone/>
            </a:pPr>
            <a:r>
              <a:rPr lang="en-GB" b="1" dirty="0">
                <a:solidFill>
                  <a:srgbClr val="EC008C"/>
                </a:solidFill>
              </a:rPr>
              <a:t>Discussion</a:t>
            </a:r>
          </a:p>
          <a:p>
            <a:endParaRPr lang="en-GB" b="1" dirty="0">
              <a:solidFill>
                <a:srgbClr val="EC008C"/>
              </a:solidFill>
            </a:endParaRP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EEA1EF-4BE4-5842-0D8B-20DF7100083F}"/>
              </a:ext>
            </a:extLst>
          </p:cNvPr>
          <p:cNvSpPr txBox="1"/>
          <p:nvPr/>
        </p:nvSpPr>
        <p:spPr>
          <a:xfrm>
            <a:off x="304800" y="1447800"/>
            <a:ext cx="4114800" cy="44534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spcAft>
                <a:spcPts val="1600"/>
              </a:spcAft>
              <a:buNone/>
            </a:pPr>
            <a:r>
              <a:rPr lang="en-GB" b="1" dirty="0">
                <a:solidFill>
                  <a:schemeClr val="tx1"/>
                </a:solidFill>
                <a:latin typeface="Trebuchet MS" panose="020B0603020202020204" pitchFamily="34" charset="0"/>
              </a:rPr>
              <a:t>Strengths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EC008C"/>
                </a:solidFill>
                <a:latin typeface="Trebuchet MS" panose="020B0603020202020204" pitchFamily="34" charset="0"/>
              </a:rPr>
              <a:t>Large cohort </a:t>
            </a:r>
            <a:r>
              <a:rPr lang="en-GB" sz="1600" dirty="0">
                <a:solidFill>
                  <a:schemeClr val="tx1"/>
                </a:solidFill>
                <a:latin typeface="Trebuchet MS" panose="020B0603020202020204" pitchFamily="34" charset="0"/>
              </a:rPr>
              <a:t>size from a wide range </a:t>
            </a:r>
            <a:br>
              <a:rPr lang="en-GB" sz="1600" dirty="0">
                <a:solidFill>
                  <a:schemeClr val="tx1"/>
                </a:solidFill>
                <a:latin typeface="Trebuchet MS" panose="020B0603020202020204" pitchFamily="34" charset="0"/>
              </a:rPr>
            </a:br>
            <a:r>
              <a:rPr lang="en-GB" sz="1600" dirty="0">
                <a:solidFill>
                  <a:schemeClr val="tx1"/>
                </a:solidFill>
                <a:latin typeface="Trebuchet MS" panose="020B0603020202020204" pitchFamily="34" charset="0"/>
              </a:rPr>
              <a:t>of healthcare organizations across </a:t>
            </a:r>
            <a:br>
              <a:rPr lang="en-GB" sz="1600" dirty="0">
                <a:solidFill>
                  <a:schemeClr val="tx1"/>
                </a:solidFill>
                <a:latin typeface="Trebuchet MS" panose="020B0603020202020204" pitchFamily="34" charset="0"/>
              </a:rPr>
            </a:br>
            <a:r>
              <a:rPr lang="en-GB" sz="1600" dirty="0">
                <a:solidFill>
                  <a:schemeClr val="tx1"/>
                </a:solidFill>
                <a:latin typeface="Trebuchet MS" panose="020B0603020202020204" pitchFamily="34" charset="0"/>
              </a:rPr>
              <a:t>the USA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EC008C"/>
                </a:solidFill>
                <a:effectLst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Accurate identification of patients</a:t>
            </a:r>
            <a:r>
              <a:rPr lang="en-GB" sz="1600" dirty="0">
                <a:solidFill>
                  <a:schemeClr val="tx1"/>
                </a:solidFill>
                <a:effectLst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742950" lvl="1" indent="-285750">
              <a:lnSpc>
                <a:spcPct val="150000"/>
              </a:lnSpc>
              <a:spcAft>
                <a:spcPts val="600"/>
              </a:spcAft>
              <a:buFont typeface="Times New Roman" panose="02020603050405020304" pitchFamily="18" charset="0"/>
              <a:buChar char="‒"/>
            </a:pPr>
            <a:r>
              <a:rPr lang="en-GB" sz="1600" dirty="0">
                <a:solidFill>
                  <a:schemeClr val="tx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GB" sz="1600" dirty="0">
                <a:solidFill>
                  <a:schemeClr val="tx1"/>
                </a:solidFill>
                <a:effectLst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trict, consistent and internationally recognized definition of stage 3 CKD</a:t>
            </a:r>
          </a:p>
          <a:p>
            <a:pPr marL="742950" lvl="1" indent="-285750">
              <a:lnSpc>
                <a:spcPct val="150000"/>
              </a:lnSpc>
              <a:spcAft>
                <a:spcPts val="600"/>
              </a:spcAft>
              <a:buFont typeface="Times New Roman" panose="02020603050405020304" pitchFamily="18" charset="0"/>
              <a:buChar char="‒"/>
            </a:pPr>
            <a:r>
              <a:rPr lang="en-GB" sz="1600" dirty="0">
                <a:solidFill>
                  <a:schemeClr val="tx1"/>
                </a:solidFill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GB" sz="1600" dirty="0">
                <a:solidFill>
                  <a:schemeClr val="tx1"/>
                </a:solidFill>
                <a:effectLst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GFR values were calculated according to the internationally recognized CKD-EPI equation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92235AE-D9DD-7F21-4441-C53CD7CF568B}"/>
              </a:ext>
            </a:extLst>
          </p:cNvPr>
          <p:cNvSpPr/>
          <p:nvPr/>
        </p:nvSpPr>
        <p:spPr>
          <a:xfrm>
            <a:off x="4648200" y="1295400"/>
            <a:ext cx="4267200" cy="4876800"/>
          </a:xfrm>
          <a:prstGeom prst="roundRect">
            <a:avLst>
              <a:gd name="adj" fmla="val 4943"/>
            </a:avLst>
          </a:prstGeom>
          <a:solidFill>
            <a:srgbClr val="EC008C">
              <a:alpha val="20000"/>
            </a:srgb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2000" rIns="36000" rtlCol="0" anchor="t"/>
          <a:lstStyle/>
          <a:p>
            <a:pPr marL="342900" lvl="0" indent="-342900">
              <a:lnSpc>
                <a:spcPct val="150000"/>
              </a:lnSpc>
              <a:spcAft>
                <a:spcPts val="1200"/>
              </a:spcAft>
              <a:buFont typeface="Symbol" panose="05050102010706020507" pitchFamily="18" charset="2"/>
              <a:buChar char=""/>
            </a:pPr>
            <a:endParaRPr lang="en-GB" sz="1400" dirty="0">
              <a:effectLst/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8C9B63-6D09-F4FC-8349-4F39C127C3A1}"/>
              </a:ext>
            </a:extLst>
          </p:cNvPr>
          <p:cNvSpPr txBox="1"/>
          <p:nvPr/>
        </p:nvSpPr>
        <p:spPr>
          <a:xfrm>
            <a:off x="4800600" y="1447800"/>
            <a:ext cx="3962400" cy="43765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-GB" b="1" dirty="0">
                <a:solidFill>
                  <a:schemeClr val="tx1"/>
                </a:solidFill>
                <a:latin typeface="Trebuchet MS" panose="020B0603020202020204" pitchFamily="34" charset="0"/>
              </a:rPr>
              <a:t>Limitations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EC008C"/>
                </a:solidFill>
                <a:latin typeface="Trebuchet MS" panose="020B0603020202020204" pitchFamily="34" charset="0"/>
              </a:rPr>
              <a:t>Short follow-up time </a:t>
            </a:r>
            <a:r>
              <a:rPr lang="en-GB" sz="1600" dirty="0">
                <a:latin typeface="Trebuchet MS" panose="020B0603020202020204" pitchFamily="34" charset="0"/>
              </a:rPr>
              <a:t>after a CKD diagnosis prevents conclusions on </a:t>
            </a:r>
            <a:br>
              <a:rPr lang="en-GB" sz="1600" dirty="0">
                <a:latin typeface="Trebuchet MS" panose="020B0603020202020204" pitchFamily="34" charset="0"/>
              </a:rPr>
            </a:br>
            <a:r>
              <a:rPr lang="en-GB" sz="1600" dirty="0">
                <a:latin typeface="Trebuchet MS" panose="020B0603020202020204" pitchFamily="34" charset="0"/>
              </a:rPr>
              <a:t>the long-term impact of a diagnosis on eGFR and kidney function being drawn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EC008C"/>
                </a:solidFill>
                <a:latin typeface="Trebuchet MS" panose="020B0603020202020204" pitchFamily="34" charset="0"/>
              </a:rPr>
              <a:t>Lifestyle changes </a:t>
            </a:r>
            <a:r>
              <a:rPr lang="en-GB" sz="1600" dirty="0">
                <a:latin typeface="Trebuchet MS" panose="020B0603020202020204" pitchFamily="34" charset="0"/>
              </a:rPr>
              <a:t>as a consequence of reduced eGFR or the presence of a CKD diagnosis were </a:t>
            </a:r>
            <a:r>
              <a:rPr lang="en-GB" sz="1600" b="1" dirty="0">
                <a:solidFill>
                  <a:srgbClr val="EC008C"/>
                </a:solidFill>
                <a:latin typeface="Trebuchet MS" panose="020B0603020202020204" pitchFamily="34" charset="0"/>
              </a:rPr>
              <a:t>not captured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EC008C"/>
                </a:solidFill>
                <a:latin typeface="Trebuchet MS" panose="020B0603020202020204" pitchFamily="34" charset="0"/>
              </a:rPr>
              <a:t>Cohort may not be representative </a:t>
            </a:r>
            <a:r>
              <a:rPr lang="en-GB" sz="1600" dirty="0">
                <a:solidFill>
                  <a:schemeClr val="tx1"/>
                </a:solidFill>
                <a:latin typeface="Trebuchet MS" panose="020B0603020202020204" pitchFamily="34" charset="0"/>
              </a:rPr>
              <a:t>of </a:t>
            </a:r>
            <a:r>
              <a:rPr lang="en-GB" sz="1600" dirty="0">
                <a:latin typeface="Trebuchet MS" panose="020B0603020202020204" pitchFamily="34" charset="0"/>
              </a:rPr>
              <a:t>populations outside the USA</a:t>
            </a:r>
            <a:endParaRPr lang="en-GB" sz="16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F3DBB94-D314-207B-9A1D-D312A8BBD9F5}"/>
              </a:ext>
            </a:extLst>
          </p:cNvPr>
          <p:cNvSpPr txBox="1"/>
          <p:nvPr/>
        </p:nvSpPr>
        <p:spPr>
          <a:xfrm>
            <a:off x="26709" y="6248400"/>
            <a:ext cx="8915400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CKD, chronic kidney disease; CKD-EPI, CKD Epidemiology Consortium; eGFR, estimated glomerular filtration rate</a:t>
            </a:r>
          </a:p>
        </p:txBody>
      </p:sp>
    </p:spTree>
    <p:extLst>
      <p:ext uri="{BB962C8B-B14F-4D97-AF65-F5344CB8AC3E}">
        <p14:creationId xmlns:p14="http://schemas.microsoft.com/office/powerpoint/2010/main" val="3147563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036637"/>
            <a:ext cx="8534400" cy="5135563"/>
          </a:xfrm>
        </p:spPr>
        <p:txBody>
          <a:bodyPr/>
          <a:lstStyle/>
          <a:p>
            <a:pPr marL="0" indent="0">
              <a:spcAft>
                <a:spcPts val="1600"/>
              </a:spcAft>
              <a:buNone/>
            </a:pPr>
            <a:r>
              <a:rPr lang="en-GB" b="1" dirty="0">
                <a:solidFill>
                  <a:srgbClr val="EC008C"/>
                </a:solidFill>
              </a:rPr>
              <a:t>Conclusions</a:t>
            </a:r>
          </a:p>
          <a:p>
            <a:pPr marL="342900" lvl="0" indent="-342900">
              <a:lnSpc>
                <a:spcPct val="150000"/>
              </a:lnSpc>
              <a:spcAft>
                <a:spcPts val="2000"/>
              </a:spcAft>
              <a:buFont typeface="Symbol" panose="05050102010706020507" pitchFamily="18" charset="2"/>
              <a:buChar char=""/>
            </a:pP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Times New Roman" panose="02020603050405020304" pitchFamily="18" charset="0"/>
              </a:rPr>
              <a:t>In patients with stage 3 CKD, a record of a </a:t>
            </a:r>
            <a:r>
              <a:rPr lang="en-GB" sz="1700" b="1" dirty="0">
                <a:solidFill>
                  <a:srgbClr val="EC008C"/>
                </a:solidFill>
                <a:effectLst/>
                <a:ea typeface="Times New Roman" panose="02020603050405020304" pitchFamily="18" charset="0"/>
              </a:rPr>
              <a:t>CKD diagnosis </a:t>
            </a: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Times New Roman" panose="02020603050405020304" pitchFamily="18" charset="0"/>
              </a:rPr>
              <a:t>was followed by an </a:t>
            </a:r>
            <a:r>
              <a:rPr lang="en-GB" sz="1700" b="1" dirty="0">
                <a:solidFill>
                  <a:srgbClr val="EC008C"/>
                </a:solidFill>
                <a:effectLst/>
                <a:ea typeface="Times New Roman" panose="02020603050405020304" pitchFamily="18" charset="0"/>
              </a:rPr>
              <a:t>improvement in CKD </a:t>
            </a: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Times New Roman" panose="02020603050405020304" pitchFamily="18" charset="0"/>
              </a:rPr>
              <a:t>management</a:t>
            </a:r>
            <a:r>
              <a:rPr lang="en-GB" sz="1700" b="1" dirty="0">
                <a:solidFill>
                  <a:srgbClr val="EC008C"/>
                </a:solidFill>
                <a:effectLst/>
                <a:ea typeface="Times New Roman" panose="02020603050405020304" pitchFamily="18" charset="0"/>
              </a:rPr>
              <a:t> </a:t>
            </a: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Times New Roman" panose="02020603050405020304" pitchFamily="18" charset="0"/>
              </a:rPr>
              <a:t>and monitoring practices and an attenuation in eGFR decline</a:t>
            </a:r>
          </a:p>
          <a:p>
            <a:pPr>
              <a:lnSpc>
                <a:spcPct val="150000"/>
              </a:lnSpc>
              <a:spcAft>
                <a:spcPts val="2000"/>
              </a:spcAft>
              <a:buFont typeface="Symbol" panose="05050102010706020507" pitchFamily="18" charset="2"/>
              <a:buChar char=""/>
            </a:pP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Times New Roman" panose="02020603050405020304" pitchFamily="18" charset="0"/>
              </a:rPr>
              <a:t>Conversely,</a:t>
            </a:r>
            <a:r>
              <a:rPr lang="en-GB" sz="1700" dirty="0">
                <a:effectLst/>
                <a:ea typeface="Times New Roman" panose="02020603050405020304" pitchFamily="18" charset="0"/>
              </a:rPr>
              <a:t> </a:t>
            </a:r>
            <a:r>
              <a:rPr lang="en-GB" sz="1700" b="1" dirty="0">
                <a:solidFill>
                  <a:srgbClr val="EC008C"/>
                </a:solidFill>
                <a:effectLst/>
                <a:ea typeface="Times New Roman" panose="02020603050405020304" pitchFamily="18" charset="0"/>
              </a:rPr>
              <a:t>delayed diagnosis </a:t>
            </a: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Times New Roman" panose="02020603050405020304" pitchFamily="18" charset="0"/>
              </a:rPr>
              <a:t>was associated with an </a:t>
            </a:r>
            <a:r>
              <a:rPr lang="en-GB" sz="1700" b="1" dirty="0">
                <a:solidFill>
                  <a:srgbClr val="EC008C"/>
                </a:solidFill>
                <a:effectLst/>
                <a:ea typeface="Times New Roman" panose="02020603050405020304" pitchFamily="18" charset="0"/>
              </a:rPr>
              <a:t>elevated risk</a:t>
            </a: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Times New Roman" panose="02020603050405020304" pitchFamily="18" charset="0"/>
              </a:rPr>
              <a:t> of adverse cardiorenal outcomes, including kidney failure, CKD progression and the composite of myocardial infarction, stroke, and hospitalization for heart failure</a:t>
            </a:r>
          </a:p>
          <a:p>
            <a:pPr marL="342900" lvl="0" indent="-342900">
              <a:lnSpc>
                <a:spcPct val="150000"/>
              </a:lnSpc>
              <a:spcAft>
                <a:spcPts val="2000"/>
              </a:spcAft>
              <a:buFont typeface="Symbol" panose="05050102010706020507" pitchFamily="18" charset="2"/>
              <a:buChar char=""/>
            </a:pP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Times New Roman" panose="02020603050405020304" pitchFamily="18" charset="0"/>
              </a:rPr>
              <a:t>These findings suggest that an </a:t>
            </a:r>
            <a:r>
              <a:rPr lang="en-GB" sz="1700" b="1" dirty="0">
                <a:solidFill>
                  <a:srgbClr val="EC008C"/>
                </a:solidFill>
                <a:effectLst/>
                <a:ea typeface="Times New Roman" panose="02020603050405020304" pitchFamily="18" charset="0"/>
              </a:rPr>
              <a:t>early recorded diagnosis </a:t>
            </a: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Times New Roman" panose="02020603050405020304" pitchFamily="18" charset="0"/>
              </a:rPr>
              <a:t>of </a:t>
            </a:r>
            <a:r>
              <a:rPr lang="en-GB" sz="1700" b="1" dirty="0">
                <a:solidFill>
                  <a:srgbClr val="EC008C"/>
                </a:solidFill>
              </a:rPr>
              <a:t>stage 3 CKD </a:t>
            </a: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Times New Roman" panose="02020603050405020304" pitchFamily="18" charset="0"/>
              </a:rPr>
              <a:t>is an important first step to </a:t>
            </a:r>
            <a:r>
              <a:rPr lang="en-GB" sz="1700" b="1" dirty="0">
                <a:solidFill>
                  <a:srgbClr val="EC008C"/>
                </a:solidFill>
                <a:effectLst/>
                <a:ea typeface="Times New Roman" panose="02020603050405020304" pitchFamily="18" charset="0"/>
              </a:rPr>
              <a:t>reduce the risk of disease progression </a:t>
            </a: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ea typeface="Times New Roman" panose="02020603050405020304" pitchFamily="18" charset="0"/>
              </a:rPr>
              <a:t>and </a:t>
            </a:r>
            <a:r>
              <a:rPr lang="en-GB" sz="1700" b="1" dirty="0">
                <a:solidFill>
                  <a:srgbClr val="EC008C"/>
                </a:solidFill>
                <a:effectLst/>
                <a:ea typeface="Times New Roman" panose="02020603050405020304" pitchFamily="18" charset="0"/>
              </a:rPr>
              <a:t>associated complications</a:t>
            </a:r>
          </a:p>
          <a:p>
            <a:pPr marL="0" indent="0">
              <a:buNone/>
            </a:pPr>
            <a:endParaRPr lang="en-GB" sz="1400" dirty="0">
              <a:effectLst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200000"/>
              </a:lnSpc>
              <a:buFont typeface="Symbol" panose="05050102010706020507" pitchFamily="18" charset="2"/>
              <a:buChar char=""/>
            </a:pPr>
            <a:endParaRPr lang="en-GB" sz="1800" b="1" dirty="0">
              <a:solidFill>
                <a:schemeClr val="tx1"/>
              </a:solidFill>
            </a:endParaRPr>
          </a:p>
          <a:p>
            <a:endParaRPr lang="en-GB" sz="1800" b="1" dirty="0">
              <a:solidFill>
                <a:schemeClr val="tx1"/>
              </a:solidFill>
            </a:endParaRPr>
          </a:p>
          <a:p>
            <a:endParaRPr lang="en-GB" b="1" dirty="0">
              <a:solidFill>
                <a:srgbClr val="EC008C"/>
              </a:solidFill>
            </a:endParaRPr>
          </a:p>
          <a:p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A81A26-88B8-B06B-899E-DBE8C1E7212D}"/>
              </a:ext>
            </a:extLst>
          </p:cNvPr>
          <p:cNvSpPr txBox="1"/>
          <p:nvPr/>
        </p:nvSpPr>
        <p:spPr>
          <a:xfrm>
            <a:off x="26709" y="6248400"/>
            <a:ext cx="8915400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CKD, chronic kidney disease; CKD-EPI, CKD Epidemiology Consortium; eGFR, estimated glomerular filtration rate</a:t>
            </a:r>
          </a:p>
        </p:txBody>
      </p:sp>
    </p:spTree>
    <p:extLst>
      <p:ext uri="{BB962C8B-B14F-4D97-AF65-F5344CB8AC3E}">
        <p14:creationId xmlns:p14="http://schemas.microsoft.com/office/powerpoint/2010/main" val="1220658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GB" b="1" dirty="0">
                <a:solidFill>
                  <a:srgbClr val="EC008C"/>
                </a:solidFill>
              </a:rPr>
              <a:t>Abbreviations</a:t>
            </a:r>
          </a:p>
          <a:p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ACE, angiotensin-converting enzyme </a:t>
            </a:r>
          </a:p>
          <a:p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ARB, angiotensin-II receptor blocker</a:t>
            </a:r>
          </a:p>
          <a:p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CI, confidence interval</a:t>
            </a:r>
          </a:p>
          <a:p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CKD, chronic kidney disease</a:t>
            </a:r>
          </a:p>
          <a:p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CKD-EPI, CKD Epidemiology Consortium</a:t>
            </a:r>
          </a:p>
          <a:p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DPP-4, dipeptidyl peptidase-4</a:t>
            </a:r>
          </a:p>
          <a:p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eGFR, estimated glomerular filtration rate</a:t>
            </a:r>
          </a:p>
          <a:p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GLP-1, glucagon-like peptide 1</a:t>
            </a:r>
          </a:p>
          <a:p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HbA1c, glycated haemoglobin</a:t>
            </a:r>
          </a:p>
          <a:p>
            <a:r>
              <a:rPr lang="en-GB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hHF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hospitalization for heart failure </a:t>
            </a:r>
          </a:p>
          <a:p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ICD, International Classification of Diseases</a:t>
            </a:r>
          </a:p>
          <a:p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MACE, major adverse cardiovascular events</a:t>
            </a:r>
          </a:p>
          <a:p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MI, myocardial infarction</a:t>
            </a:r>
          </a:p>
          <a:p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MRA, mineralocorticoid receptor agonist</a:t>
            </a:r>
          </a:p>
          <a:p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SGLT-2, sodium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‒</a:t>
            </a: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glucose cotransporter-2</a:t>
            </a:r>
          </a:p>
          <a:p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T2D, type 2 diabetes</a:t>
            </a:r>
          </a:p>
          <a:p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965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599" y="1066800"/>
            <a:ext cx="7749571" cy="457200"/>
          </a:xfrm>
        </p:spPr>
        <p:txBody>
          <a:bodyPr/>
          <a:lstStyle/>
          <a:p>
            <a:pPr marL="0" indent="0">
              <a:buNone/>
            </a:pPr>
            <a:r>
              <a:rPr lang="en-GB" b="1" dirty="0">
                <a:solidFill>
                  <a:srgbClr val="EC008C"/>
                </a:solidFill>
              </a:rPr>
              <a:t>Introduction</a:t>
            </a:r>
            <a:endParaRPr lang="en-GB" sz="1400" dirty="0">
              <a:ea typeface="Times New Roman" panose="020206030504050203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B79F3AD-3C7A-0985-DC9E-4696A11DF19E}"/>
              </a:ext>
            </a:extLst>
          </p:cNvPr>
          <p:cNvSpPr txBox="1"/>
          <p:nvPr/>
        </p:nvSpPr>
        <p:spPr>
          <a:xfrm>
            <a:off x="152400" y="5867400"/>
            <a:ext cx="8839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8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1 </a:t>
            </a:r>
            <a:r>
              <a:rPr lang="en-GB" sz="800" dirty="0">
                <a:latin typeface="Trebuchet MS" panose="020B0603020202020204" pitchFamily="34" charset="0"/>
              </a:rPr>
              <a:t>Jager KJ, et al. Nephrol Dial Transplant 2019;34(11):1803</a:t>
            </a:r>
            <a:r>
              <a:rPr lang="en-GB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‒</a:t>
            </a:r>
            <a:r>
              <a:rPr lang="en-GB" sz="800" dirty="0">
                <a:latin typeface="Trebuchet MS" panose="020B0603020202020204" pitchFamily="34" charset="0"/>
              </a:rPr>
              <a:t>05. 2 </a:t>
            </a:r>
            <a:r>
              <a:rPr lang="en-GB" sz="800" dirty="0" err="1">
                <a:latin typeface="Trebuchet MS" panose="020B0603020202020204" pitchFamily="34" charset="0"/>
              </a:rPr>
              <a:t>Shlipak</a:t>
            </a:r>
            <a:r>
              <a:rPr lang="en-GB" sz="800" dirty="0">
                <a:latin typeface="Trebuchet MS" panose="020B0603020202020204" pitchFamily="34" charset="0"/>
              </a:rPr>
              <a:t> MG,</a:t>
            </a:r>
            <a:r>
              <a:rPr lang="en-GB" sz="800" i="1" dirty="0">
                <a:latin typeface="Trebuchet MS" panose="020B0603020202020204" pitchFamily="34" charset="0"/>
              </a:rPr>
              <a:t> </a:t>
            </a:r>
            <a:r>
              <a:rPr lang="en-GB" sz="800" dirty="0">
                <a:latin typeface="Trebuchet MS" panose="020B0603020202020204" pitchFamily="34" charset="0"/>
              </a:rPr>
              <a:t>et</a:t>
            </a:r>
            <a:r>
              <a:rPr lang="en-GB" sz="800" i="1" dirty="0">
                <a:latin typeface="Trebuchet MS" panose="020B0603020202020204" pitchFamily="34" charset="0"/>
              </a:rPr>
              <a:t> </a:t>
            </a:r>
            <a:r>
              <a:rPr lang="en-GB" sz="800" dirty="0">
                <a:latin typeface="Trebuchet MS" panose="020B0603020202020204" pitchFamily="34" charset="0"/>
              </a:rPr>
              <a:t>al. Kidney Int</a:t>
            </a:r>
            <a:r>
              <a:rPr lang="en-GB" sz="800" i="1" dirty="0">
                <a:latin typeface="Trebuchet MS" panose="020B0603020202020204" pitchFamily="34" charset="0"/>
              </a:rPr>
              <a:t> </a:t>
            </a:r>
            <a:r>
              <a:rPr lang="en-GB" sz="800" dirty="0">
                <a:latin typeface="Trebuchet MS" panose="020B0603020202020204" pitchFamily="34" charset="0"/>
              </a:rPr>
              <a:t>2021;99(1):34</a:t>
            </a:r>
            <a:r>
              <a:rPr lang="en-GB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‒</a:t>
            </a:r>
            <a:r>
              <a:rPr lang="en-GB" sz="800" dirty="0">
                <a:latin typeface="Trebuchet MS" panose="020B0603020202020204" pitchFamily="34" charset="0"/>
              </a:rPr>
              <a:t>47. 3 Kidney Disease: Improving Global Outcomes (KDIGO) CKD Work Group Kidney Int</a:t>
            </a:r>
            <a:r>
              <a:rPr lang="en-GB" sz="800" i="1" dirty="0">
                <a:latin typeface="Trebuchet MS" panose="020B0603020202020204" pitchFamily="34" charset="0"/>
              </a:rPr>
              <a:t> </a:t>
            </a:r>
            <a:r>
              <a:rPr lang="en-GB" sz="800" dirty="0">
                <a:latin typeface="Trebuchet MS" panose="020B0603020202020204" pitchFamily="34" charset="0"/>
              </a:rPr>
              <a:t>2013;3:1</a:t>
            </a:r>
            <a:r>
              <a:rPr lang="en-GB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‒</a:t>
            </a:r>
            <a:r>
              <a:rPr lang="en-GB" sz="800" dirty="0">
                <a:latin typeface="Trebuchet MS" panose="020B0603020202020204" pitchFamily="34" charset="0"/>
              </a:rPr>
              <a:t>150. 4 United States Renal Data System: National Institutes of Health, National Institute of Diabetes and Digestive and Kidney Diseases, Bethesda, MD, USA;2022. </a:t>
            </a:r>
            <a:br>
              <a:rPr lang="en-GB" sz="800" dirty="0">
                <a:latin typeface="Trebuchet MS" panose="020B0603020202020204" pitchFamily="34" charset="0"/>
              </a:rPr>
            </a:br>
            <a:r>
              <a:rPr lang="en-GB" sz="800" dirty="0">
                <a:latin typeface="Trebuchet MS" panose="020B0603020202020204" pitchFamily="34" charset="0"/>
              </a:rPr>
              <a:t>5 Gansevoort RT, et al.</a:t>
            </a:r>
            <a:r>
              <a:rPr lang="en-GB" sz="800" i="1" dirty="0">
                <a:latin typeface="Trebuchet MS" panose="020B0603020202020204" pitchFamily="34" charset="0"/>
              </a:rPr>
              <a:t> </a:t>
            </a:r>
            <a:r>
              <a:rPr lang="en-GB" sz="800" dirty="0">
                <a:latin typeface="Trebuchet MS" panose="020B0603020202020204" pitchFamily="34" charset="0"/>
              </a:rPr>
              <a:t>Lancet</a:t>
            </a:r>
            <a:r>
              <a:rPr lang="en-GB" sz="800" i="1" dirty="0">
                <a:latin typeface="Trebuchet MS" panose="020B0603020202020204" pitchFamily="34" charset="0"/>
              </a:rPr>
              <a:t> </a:t>
            </a:r>
            <a:r>
              <a:rPr lang="en-GB" sz="800" dirty="0">
                <a:latin typeface="Trebuchet MS" panose="020B0603020202020204" pitchFamily="34" charset="0"/>
              </a:rPr>
              <a:t>2013;382(9889):339</a:t>
            </a:r>
            <a:r>
              <a:rPr lang="en-GB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‒</a:t>
            </a:r>
            <a:r>
              <a:rPr lang="en-GB" sz="800" dirty="0">
                <a:latin typeface="Trebuchet MS" panose="020B0603020202020204" pitchFamily="34" charset="0"/>
              </a:rPr>
              <a:t>52 </a:t>
            </a:r>
          </a:p>
          <a:p>
            <a:pPr algn="just"/>
            <a:r>
              <a:rPr lang="en-GB" sz="800" dirty="0">
                <a:latin typeface="Trebuchet MS" panose="020B0603020202020204" pitchFamily="34" charset="0"/>
              </a:rPr>
              <a:t>CKD, chronic kidney disease</a:t>
            </a:r>
          </a:p>
          <a:p>
            <a:pPr algn="just"/>
            <a:endParaRPr lang="en-GB" sz="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en-GB" sz="800" dirty="0">
              <a:effectLst/>
              <a:latin typeface="Trebuchet MS" panose="020B0603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5C5BE3BB-A26E-0626-F315-75B09FC7A133}"/>
              </a:ext>
            </a:extLst>
          </p:cNvPr>
          <p:cNvSpPr txBox="1">
            <a:spLocks/>
          </p:cNvSpPr>
          <p:nvPr/>
        </p:nvSpPr>
        <p:spPr>
          <a:xfrm>
            <a:off x="304800" y="1752600"/>
            <a:ext cx="5334000" cy="3657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D81668"/>
              </a:buClr>
              <a:buFont typeface="Arial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D81668"/>
              </a:buClr>
              <a:buFont typeface="Arial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D81668"/>
              </a:buClr>
              <a:buFont typeface="Arial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D81668"/>
              </a:buClr>
              <a:buFont typeface="Arial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D81668"/>
              </a:buClr>
              <a:buFont typeface="Arial" pitchFamily="34" charset="0"/>
              <a:buChar char="»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  <a:buFont typeface="Symbol" panose="05050102010706020507" pitchFamily="18" charset="2"/>
              <a:buChar char=""/>
            </a:pPr>
            <a:r>
              <a:rPr lang="en-GB" sz="1500" dirty="0"/>
              <a:t>Chronic kidney disease (CKD) is a </a:t>
            </a:r>
            <a:r>
              <a:rPr lang="en-GB" sz="1500" b="1" dirty="0">
                <a:solidFill>
                  <a:srgbClr val="EC008C"/>
                </a:solidFill>
              </a:rPr>
              <a:t>highly prevalent </a:t>
            </a:r>
            <a:r>
              <a:rPr lang="en-GB" sz="1500" dirty="0"/>
              <a:t>condition that is often overlooked despite guidelines recommending early intervention and management</a:t>
            </a:r>
            <a:r>
              <a:rPr lang="en-GB" sz="1500" baseline="30000" dirty="0"/>
              <a:t>1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  <a:buFont typeface="Symbol" panose="05050102010706020507" pitchFamily="18" charset="2"/>
              <a:buChar char=""/>
            </a:pPr>
            <a:r>
              <a:rPr lang="en-GB" sz="1500" dirty="0"/>
              <a:t>If left untreated, CKD can have </a:t>
            </a:r>
            <a:r>
              <a:rPr lang="en-GB" sz="1500" b="1" dirty="0">
                <a:solidFill>
                  <a:srgbClr val="EC008C"/>
                </a:solidFill>
              </a:rPr>
              <a:t>debilitating consequences</a:t>
            </a:r>
            <a:r>
              <a:rPr lang="en-GB" sz="1500" dirty="0"/>
              <a:t>, including progression to kidney failure and elevated risk of cardiovascular disease</a:t>
            </a:r>
            <a:r>
              <a:rPr lang="en-GB" sz="1500" baseline="30000" dirty="0"/>
              <a:t>2,3</a:t>
            </a:r>
            <a:r>
              <a:rPr lang="en-GB" sz="1500" dirty="0"/>
              <a:t> 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  <a:buFont typeface="Symbol" panose="05050102010706020507" pitchFamily="18" charset="2"/>
              <a:buChar char=""/>
            </a:pPr>
            <a:r>
              <a:rPr lang="en-GB" sz="1500" dirty="0"/>
              <a:t>A </a:t>
            </a:r>
            <a:r>
              <a:rPr lang="en-GB" sz="1500" b="1" dirty="0">
                <a:solidFill>
                  <a:srgbClr val="EC008C"/>
                </a:solidFill>
              </a:rPr>
              <a:t>formal diagnosis </a:t>
            </a:r>
            <a:r>
              <a:rPr lang="en-GB" sz="1500" dirty="0"/>
              <a:t>of CKD provides an opportunity to initiate effective management and improve patient health literacy to support lifestyle interventions</a:t>
            </a:r>
            <a:r>
              <a:rPr lang="en-GB" sz="1500" baseline="30000" dirty="0"/>
              <a:t>3</a:t>
            </a:r>
            <a:endParaRPr lang="en-GB" sz="1500" dirty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  <a:buFont typeface="Symbol" panose="05050102010706020507" pitchFamily="18" charset="2"/>
              <a:buChar char=""/>
            </a:pPr>
            <a:endParaRPr lang="en-GB" sz="1500" dirty="0"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  <a:buFont typeface="Symbol" panose="05050102010706020507" pitchFamily="18" charset="2"/>
              <a:buChar char=""/>
            </a:pPr>
            <a:endParaRPr lang="en-GB" sz="1500" dirty="0"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  <a:buFont typeface="Symbol" panose="05050102010706020507" pitchFamily="18" charset="2"/>
              <a:buChar char=""/>
            </a:pPr>
            <a:endParaRPr lang="en-GB" sz="1500" dirty="0"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</a:pPr>
            <a:endParaRPr lang="en-GB" sz="15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DF9DCB4-E0A9-4D93-0601-3690B50D3E6F}"/>
              </a:ext>
            </a:extLst>
          </p:cNvPr>
          <p:cNvSpPr/>
          <p:nvPr/>
        </p:nvSpPr>
        <p:spPr>
          <a:xfrm>
            <a:off x="5791200" y="1828800"/>
            <a:ext cx="2971800" cy="3505200"/>
          </a:xfrm>
          <a:prstGeom prst="roundRect">
            <a:avLst>
              <a:gd name="adj" fmla="val 4943"/>
            </a:avLst>
          </a:prstGeom>
          <a:solidFill>
            <a:schemeClr val="bg1">
              <a:lumMod val="65000"/>
              <a:alpha val="2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2000" rIns="36000" rtlCol="0" anchor="t"/>
          <a:lstStyle/>
          <a:p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3E996C-0430-83E6-018D-A201A35FBBF6}"/>
              </a:ext>
            </a:extLst>
          </p:cNvPr>
          <p:cNvSpPr txBox="1"/>
          <p:nvPr/>
        </p:nvSpPr>
        <p:spPr>
          <a:xfrm>
            <a:off x="6210141" y="1926544"/>
            <a:ext cx="2109873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GB" sz="1400" b="1" dirty="0">
                <a:solidFill>
                  <a:srgbClr val="EC008C"/>
                </a:solidFill>
                <a:latin typeface="Trebuchet MS" panose="020B0603020202020204" pitchFamily="34" charset="0"/>
              </a:rPr>
              <a:t>Chronic kidney disease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1D7CDDF9-D58B-931B-B12C-F38D90F1CE32}"/>
              </a:ext>
            </a:extLst>
          </p:cNvPr>
          <p:cNvSpPr/>
          <p:nvPr/>
        </p:nvSpPr>
        <p:spPr>
          <a:xfrm>
            <a:off x="6023338" y="2350008"/>
            <a:ext cx="2531909" cy="7818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2000" rIns="72000" rtlCol="0" anchor="ctr"/>
          <a:lstStyle/>
          <a:p>
            <a:pPr algn="r"/>
            <a:endParaRPr lang="en-GB" sz="1600" dirty="0">
              <a:solidFill>
                <a:srgbClr val="8064A2"/>
              </a:solidFill>
              <a:latin typeface="Arial Black" panose="020B0A040201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5562000-1211-8203-4A2D-28666AF8ADDD}"/>
              </a:ext>
            </a:extLst>
          </p:cNvPr>
          <p:cNvSpPr txBox="1"/>
          <p:nvPr/>
        </p:nvSpPr>
        <p:spPr>
          <a:xfrm>
            <a:off x="6773867" y="2510082"/>
            <a:ext cx="1542410" cy="461665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spAutoFit/>
          </a:bodyPr>
          <a:lstStyle/>
          <a:p>
            <a:r>
              <a:rPr lang="en-GB" sz="1200" b="1" dirty="0">
                <a:solidFill>
                  <a:srgbClr val="EC008C"/>
                </a:solidFill>
                <a:latin typeface="Trebuchet MS" panose="020B0603020202020204" pitchFamily="34" charset="0"/>
              </a:rPr>
              <a:t>Affects 11% of the </a:t>
            </a:r>
          </a:p>
          <a:p>
            <a:r>
              <a:rPr lang="en-GB" sz="1200" b="1" dirty="0">
                <a:solidFill>
                  <a:srgbClr val="EC008C"/>
                </a:solidFill>
                <a:latin typeface="Trebuchet MS" panose="020B0603020202020204" pitchFamily="34" charset="0"/>
              </a:rPr>
              <a:t>global population</a:t>
            </a:r>
            <a:r>
              <a:rPr lang="en-GB" sz="1200" b="1" baseline="30000" dirty="0">
                <a:solidFill>
                  <a:srgbClr val="EC008C"/>
                </a:solidFill>
                <a:latin typeface="Trebuchet MS" panose="020B0603020202020204" pitchFamily="34" charset="0"/>
              </a:rPr>
              <a:t>1</a:t>
            </a:r>
          </a:p>
        </p:txBody>
      </p:sp>
      <p:pic>
        <p:nvPicPr>
          <p:cNvPr id="35" name="Graphic 34" descr="Man and woman with solid fill">
            <a:extLst>
              <a:ext uri="{FF2B5EF4-FFF2-40B4-BE49-F238E27FC236}">
                <a16:creationId xmlns:a16="http://schemas.microsoft.com/office/drawing/2014/main" id="{71A17533-67B7-DD93-85B3-2C3312D9B6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10806" y="2480310"/>
            <a:ext cx="521208" cy="521208"/>
          </a:xfrm>
          <a:prstGeom prst="rect">
            <a:avLst/>
          </a:prstGeom>
        </p:spPr>
      </p:pic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18AEBC75-4C30-7D34-253D-39771821F0BF}"/>
              </a:ext>
            </a:extLst>
          </p:cNvPr>
          <p:cNvSpPr/>
          <p:nvPr/>
        </p:nvSpPr>
        <p:spPr>
          <a:xfrm>
            <a:off x="6023338" y="3305556"/>
            <a:ext cx="2531909" cy="7818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2000" rIns="72000" rtlCol="0" anchor="ctr"/>
          <a:lstStyle/>
          <a:p>
            <a:pPr algn="r"/>
            <a:endParaRPr lang="en-GB" sz="1600" dirty="0">
              <a:solidFill>
                <a:srgbClr val="8064A2"/>
              </a:solidFill>
              <a:latin typeface="Arial Black" panose="020B0A040201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C35F248-3818-03A8-D7A9-EDFC4300AF87}"/>
              </a:ext>
            </a:extLst>
          </p:cNvPr>
          <p:cNvSpPr txBox="1"/>
          <p:nvPr/>
        </p:nvSpPr>
        <p:spPr>
          <a:xfrm>
            <a:off x="6773867" y="3373298"/>
            <a:ext cx="1608133" cy="646331"/>
          </a:xfrm>
          <a:prstGeom prst="rect">
            <a:avLst/>
          </a:prstGeom>
          <a:noFill/>
          <a:ln>
            <a:noFill/>
          </a:ln>
        </p:spPr>
        <p:txBody>
          <a:bodyPr wrap="none" rtlCol="0" anchor="ctr">
            <a:spAutoFit/>
          </a:bodyPr>
          <a:lstStyle/>
          <a:p>
            <a:pPr algn="just"/>
            <a:r>
              <a:rPr lang="en-GB" sz="1200" b="1" dirty="0">
                <a:solidFill>
                  <a:srgbClr val="EC008C"/>
                </a:solidFill>
                <a:latin typeface="Trebuchet MS" panose="020B0603020202020204" pitchFamily="34" charset="0"/>
              </a:rPr>
              <a:t>Risk factors include</a:t>
            </a:r>
          </a:p>
          <a:p>
            <a:pPr algn="just"/>
            <a:r>
              <a:rPr lang="en-GB" sz="1200" b="1" dirty="0">
                <a:solidFill>
                  <a:srgbClr val="EC008C"/>
                </a:solidFill>
                <a:latin typeface="Trebuchet MS" panose="020B0603020202020204" pitchFamily="34" charset="0"/>
              </a:rPr>
              <a:t>type 2 diabetes and</a:t>
            </a:r>
          </a:p>
          <a:p>
            <a:pPr algn="just"/>
            <a:r>
              <a:rPr lang="en-GB" sz="1200" b="1" dirty="0">
                <a:solidFill>
                  <a:srgbClr val="EC008C"/>
                </a:solidFill>
                <a:latin typeface="Trebuchet MS" panose="020B0603020202020204" pitchFamily="34" charset="0"/>
              </a:rPr>
              <a:t>hypertension</a:t>
            </a:r>
            <a:r>
              <a:rPr lang="en-GB" sz="1200" b="1" baseline="30000" dirty="0">
                <a:solidFill>
                  <a:srgbClr val="EC008C"/>
                </a:solidFill>
                <a:latin typeface="Trebuchet MS" panose="020B0603020202020204" pitchFamily="34" charset="0"/>
              </a:rPr>
              <a:t>4,5</a:t>
            </a:r>
            <a:endParaRPr lang="en-GB" sz="1200" baseline="30000" dirty="0">
              <a:solidFill>
                <a:srgbClr val="EC008C"/>
              </a:solidFill>
            </a:endParaRPr>
          </a:p>
        </p:txBody>
      </p:sp>
      <p:pic>
        <p:nvPicPr>
          <p:cNvPr id="32" name="Graphic 31" descr="Kidneys with solid fill">
            <a:extLst>
              <a:ext uri="{FF2B5EF4-FFF2-40B4-BE49-F238E27FC236}">
                <a16:creationId xmlns:a16="http://schemas.microsoft.com/office/drawing/2014/main" id="{F85B8522-F5B1-8EB7-80CA-D5192466C2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67372" y="3392424"/>
            <a:ext cx="608076" cy="608076"/>
          </a:xfrm>
          <a:prstGeom prst="rect">
            <a:avLst/>
          </a:pr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9497274-241B-833E-D90C-2CD8B508D9E1}"/>
              </a:ext>
            </a:extLst>
          </p:cNvPr>
          <p:cNvSpPr/>
          <p:nvPr/>
        </p:nvSpPr>
        <p:spPr>
          <a:xfrm>
            <a:off x="6023338" y="4261104"/>
            <a:ext cx="2531909" cy="7818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2000" rIns="72000" rtlCol="0" anchor="ctr"/>
          <a:lstStyle/>
          <a:p>
            <a:pPr algn="r"/>
            <a:endParaRPr lang="en-GB" sz="1600" dirty="0">
              <a:solidFill>
                <a:srgbClr val="8064A2"/>
              </a:solidFill>
              <a:latin typeface="Arial Black" panose="020B0A04020102020204" pitchFamily="34" charset="0"/>
            </a:endParaRPr>
          </a:p>
        </p:txBody>
      </p:sp>
      <p:pic>
        <p:nvPicPr>
          <p:cNvPr id="18" name="Graphic 17" descr="Monthly calendar with solid fill">
            <a:extLst>
              <a:ext uri="{FF2B5EF4-FFF2-40B4-BE49-F238E27FC236}">
                <a16:creationId xmlns:a16="http://schemas.microsoft.com/office/drawing/2014/main" id="{269E3F06-1D67-4FA6-48B1-E0D9A935E9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6161020" y="4341620"/>
            <a:ext cx="620780" cy="62078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BFA04BF-6E42-39D1-F10D-E4C63E9CF1E4}"/>
              </a:ext>
            </a:extLst>
          </p:cNvPr>
          <p:cNvSpPr txBox="1"/>
          <p:nvPr/>
        </p:nvSpPr>
        <p:spPr>
          <a:xfrm>
            <a:off x="6773867" y="4328845"/>
            <a:ext cx="1553630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just"/>
            <a:r>
              <a:rPr lang="en-GB" sz="1200" b="1" dirty="0">
                <a:solidFill>
                  <a:srgbClr val="EC008C"/>
                </a:solidFill>
                <a:latin typeface="Trebuchet MS" panose="020B0603020202020204" pitchFamily="34" charset="0"/>
              </a:rPr>
              <a:t>Early diagnosis and</a:t>
            </a:r>
          </a:p>
          <a:p>
            <a:pPr algn="just"/>
            <a:r>
              <a:rPr lang="en-GB" sz="1200" b="1" dirty="0">
                <a:solidFill>
                  <a:srgbClr val="EC008C"/>
                </a:solidFill>
                <a:latin typeface="Trebuchet MS" panose="020B0603020202020204" pitchFamily="34" charset="0"/>
              </a:rPr>
              <a:t>intervention is </a:t>
            </a:r>
          </a:p>
          <a:p>
            <a:pPr algn="just"/>
            <a:r>
              <a:rPr lang="en-GB" sz="1200" b="1" dirty="0">
                <a:solidFill>
                  <a:srgbClr val="EC008C"/>
                </a:solidFill>
                <a:latin typeface="Trebuchet MS" panose="020B0603020202020204" pitchFamily="34" charset="0"/>
              </a:rPr>
              <a:t>recommended</a:t>
            </a:r>
          </a:p>
        </p:txBody>
      </p:sp>
    </p:spTree>
    <p:extLst>
      <p:ext uri="{BB962C8B-B14F-4D97-AF65-F5344CB8AC3E}">
        <p14:creationId xmlns:p14="http://schemas.microsoft.com/office/powerpoint/2010/main" val="2210666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6765D56-F916-6B02-1960-2B78B628C05B}"/>
              </a:ext>
            </a:extLst>
          </p:cNvPr>
          <p:cNvSpPr/>
          <p:nvPr/>
        </p:nvSpPr>
        <p:spPr>
          <a:xfrm>
            <a:off x="228600" y="1615874"/>
            <a:ext cx="8532000" cy="1432126"/>
          </a:xfrm>
          <a:prstGeom prst="roundRect">
            <a:avLst>
              <a:gd name="adj" fmla="val 4943"/>
            </a:avLst>
          </a:prstGeom>
          <a:solidFill>
            <a:schemeClr val="bg1">
              <a:lumMod val="75000"/>
              <a:alpha val="2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2000" rIns="36000" rtlCol="0" anchor="t"/>
          <a:lstStyle/>
          <a:p>
            <a:pPr>
              <a:lnSpc>
                <a:spcPct val="150000"/>
              </a:lnSpc>
            </a:pPr>
            <a:r>
              <a:rPr lang="en-GB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The </a:t>
            </a:r>
            <a:r>
              <a:rPr lang="en-GB" b="1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REVEAL-CKD </a:t>
            </a:r>
            <a:r>
              <a:rPr lang="en-GB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study program (NCT04847531) is a multinational, observational study designed to investigate the prevalence and consequences of undiagnosed stage 3 CKD in large populations across several countries</a:t>
            </a:r>
            <a:endParaRPr lang="en-US" b="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1036637"/>
            <a:ext cx="8686800" cy="487363"/>
          </a:xfrm>
        </p:spPr>
        <p:txBody>
          <a:bodyPr/>
          <a:lstStyle/>
          <a:p>
            <a:pPr marL="0" indent="0">
              <a:buNone/>
            </a:pPr>
            <a:r>
              <a:rPr lang="en-GB" b="1" dirty="0">
                <a:solidFill>
                  <a:srgbClr val="8DAD38"/>
                </a:solidFill>
              </a:rPr>
              <a:t>Objectives</a:t>
            </a:r>
          </a:p>
          <a:p>
            <a:pPr marL="0" indent="0">
              <a:buNone/>
            </a:pPr>
            <a:endParaRPr lang="en-GB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CCDA5C8-1CBA-946B-C294-6045E698F9DE}"/>
              </a:ext>
            </a:extLst>
          </p:cNvPr>
          <p:cNvCxnSpPr/>
          <p:nvPr/>
        </p:nvCxnSpPr>
        <p:spPr>
          <a:xfrm>
            <a:off x="304800" y="3657600"/>
            <a:ext cx="8532000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94F5E37-4EE4-78D8-E56B-C7E27F0CD333}"/>
              </a:ext>
            </a:extLst>
          </p:cNvPr>
          <p:cNvGrpSpPr/>
          <p:nvPr/>
        </p:nvGrpSpPr>
        <p:grpSpPr>
          <a:xfrm>
            <a:off x="8153400" y="2530273"/>
            <a:ext cx="898727" cy="898727"/>
            <a:chOff x="8778673" y="1028699"/>
            <a:chExt cx="740229" cy="740229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4F54376-AF9E-B567-FF63-6F3F711A7197}"/>
                </a:ext>
              </a:extLst>
            </p:cNvPr>
            <p:cNvSpPr/>
            <p:nvPr/>
          </p:nvSpPr>
          <p:spPr>
            <a:xfrm>
              <a:off x="8778673" y="1028699"/>
              <a:ext cx="740229" cy="74022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Graphic 6" descr="Clipboard Checked with solid fill">
              <a:extLst>
                <a:ext uri="{FF2B5EF4-FFF2-40B4-BE49-F238E27FC236}">
                  <a16:creationId xmlns:a16="http://schemas.microsoft.com/office/drawing/2014/main" id="{B4A5B8DC-4B68-143B-FAD2-FE83508871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8820150" y="1066800"/>
              <a:ext cx="647700" cy="647700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FE481D3-11FE-AF9E-D555-04C241BC363E}"/>
              </a:ext>
            </a:extLst>
          </p:cNvPr>
          <p:cNvGrpSpPr/>
          <p:nvPr/>
        </p:nvGrpSpPr>
        <p:grpSpPr>
          <a:xfrm>
            <a:off x="228600" y="3962400"/>
            <a:ext cx="8608200" cy="1752600"/>
            <a:chOff x="152400" y="3733800"/>
            <a:chExt cx="8839200" cy="1752600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6DE9760E-AB68-D999-C0B9-070119DF68E9}"/>
                </a:ext>
              </a:extLst>
            </p:cNvPr>
            <p:cNvSpPr/>
            <p:nvPr/>
          </p:nvSpPr>
          <p:spPr>
            <a:xfrm>
              <a:off x="152400" y="3733800"/>
              <a:ext cx="8839200" cy="1752600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8DAD38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440000"/>
              <a:r>
                <a:rPr lang="en-GB" sz="2000" dirty="0">
                  <a:effectLst/>
                  <a:latin typeface="Trebuchet MS" panose="020B0603020202020204" pitchFamily="34" charset="0"/>
                </a:rPr>
                <a:t>We investigated </a:t>
              </a:r>
              <a:r>
                <a:rPr lang="en-GB" sz="2000" b="1" dirty="0">
                  <a:effectLst/>
                  <a:latin typeface="Trebuchet MS" panose="020B0603020202020204" pitchFamily="34" charset="0"/>
                </a:rPr>
                <a:t>changes in CKD management </a:t>
              </a:r>
              <a:r>
                <a:rPr lang="en-GB" sz="2000" dirty="0">
                  <a:effectLst/>
                  <a:latin typeface="Trebuchet MS" panose="020B0603020202020204" pitchFamily="34" charset="0"/>
                </a:rPr>
                <a:t>and </a:t>
              </a:r>
              <a:r>
                <a:rPr lang="en-GB" sz="2000" b="1" dirty="0">
                  <a:effectLst/>
                  <a:latin typeface="Trebuchet MS" panose="020B0603020202020204" pitchFamily="34" charset="0"/>
                </a:rPr>
                <a:t>monitoring, eGFR decline, </a:t>
              </a:r>
              <a:r>
                <a:rPr lang="en-GB" sz="2000" dirty="0">
                  <a:effectLst/>
                  <a:latin typeface="Trebuchet MS" panose="020B0603020202020204" pitchFamily="34" charset="0"/>
                </a:rPr>
                <a:t>and </a:t>
              </a:r>
              <a:r>
                <a:rPr lang="en-GB" sz="2000" b="1" dirty="0">
                  <a:effectLst/>
                  <a:latin typeface="Trebuchet MS" panose="020B0603020202020204" pitchFamily="34" charset="0"/>
                </a:rPr>
                <a:t>clinical outcomes    </a:t>
              </a:r>
              <a:r>
                <a:rPr lang="en-GB" sz="2000" dirty="0">
                  <a:effectLst/>
                  <a:latin typeface="Trebuchet MS" panose="020B0603020202020204" pitchFamily="34" charset="0"/>
                </a:rPr>
                <a:t>following a recorded CKD diagnosis among patients with eGFR measurements indicative of stage 3 CKD</a:t>
              </a:r>
              <a:endParaRPr lang="en-US" sz="2000" b="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</p:txBody>
        </p:sp>
        <p:pic>
          <p:nvPicPr>
            <p:cNvPr id="15" name="Graphic 14" descr="Bullseye">
              <a:extLst>
                <a:ext uri="{FF2B5EF4-FFF2-40B4-BE49-F238E27FC236}">
                  <a16:creationId xmlns:a16="http://schemas.microsoft.com/office/drawing/2014/main" id="{9A6A86FE-DB45-C9AD-FB5C-4791A12385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13360" y="3789680"/>
              <a:ext cx="1524000" cy="1567681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6144426-B4CA-5E8D-A973-42F84D264EB9}"/>
              </a:ext>
            </a:extLst>
          </p:cNvPr>
          <p:cNvSpPr txBox="1"/>
          <p:nvPr/>
        </p:nvSpPr>
        <p:spPr>
          <a:xfrm>
            <a:off x="152400" y="6214646"/>
            <a:ext cx="911179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800" dirty="0">
                <a:latin typeface="Trebuchet MS" panose="020B0603020202020204" pitchFamily="34" charset="0"/>
              </a:rPr>
              <a:t>CKD, chronic kidney disease; eGFR, estimated glomerular filtration rate</a:t>
            </a:r>
          </a:p>
          <a:p>
            <a:pPr algn="just"/>
            <a:endParaRPr lang="en-GB" sz="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412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457200"/>
          </a:xfrm>
        </p:spPr>
        <p:txBody>
          <a:bodyPr/>
          <a:lstStyle/>
          <a:p>
            <a:pPr marL="0" indent="0">
              <a:buNone/>
            </a:pPr>
            <a:r>
              <a:rPr lang="en-GB" b="1" dirty="0">
                <a:solidFill>
                  <a:srgbClr val="8DAD38"/>
                </a:solidFill>
              </a:rPr>
              <a:t>Methods</a:t>
            </a:r>
          </a:p>
          <a:p>
            <a:pPr marL="0" indent="0">
              <a:buNone/>
            </a:pPr>
            <a:endParaRPr lang="en-GB" sz="1400" dirty="0">
              <a:solidFill>
                <a:schemeClr val="tx1"/>
              </a:solidFill>
            </a:endParaRPr>
          </a:p>
          <a:p>
            <a:endParaRPr lang="en-GB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EEE0E34-CB69-1EAA-4A8A-8417DB5C6AEA}"/>
              </a:ext>
            </a:extLst>
          </p:cNvPr>
          <p:cNvSpPr/>
          <p:nvPr/>
        </p:nvSpPr>
        <p:spPr>
          <a:xfrm>
            <a:off x="4038600" y="1390461"/>
            <a:ext cx="4876800" cy="3276600"/>
          </a:xfrm>
          <a:prstGeom prst="roundRect">
            <a:avLst>
              <a:gd name="adj" fmla="val 4943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72000" rIns="72000" rtlCol="0" anchor="t"/>
          <a:lstStyle/>
          <a:p>
            <a:pPr algn="ctr">
              <a:spcAft>
                <a:spcPts val="600"/>
              </a:spcAft>
            </a:pPr>
            <a:r>
              <a: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Eligible patients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Age ≥ 18 years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At least two eGFR measurements indicating stage 3 CKD (≥ 30 and &lt; 60 mL/min/1.73 m</a:t>
            </a:r>
            <a:r>
              <a:rPr lang="en-GB" sz="14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2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)</a:t>
            </a:r>
            <a:r>
              <a:rPr lang="en-GB" sz="14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recorded 91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‒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730 days apart from 2015 to 2020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Lack of ICD-9/10 code for CKD any time before and up to 6 months after second qualifying eGFR measurement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CKD diagnosis ≥ 6 months after second qualifying eGFR measurement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4FA4595-DD86-39D5-F265-CE9BAF26E06E}"/>
              </a:ext>
            </a:extLst>
          </p:cNvPr>
          <p:cNvSpPr/>
          <p:nvPr/>
        </p:nvSpPr>
        <p:spPr>
          <a:xfrm>
            <a:off x="152400" y="1390461"/>
            <a:ext cx="3657600" cy="3276600"/>
          </a:xfrm>
          <a:prstGeom prst="roundRect">
            <a:avLst>
              <a:gd name="adj" fmla="val 4943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54000" rIns="72000" rtlCol="0" anchor="t"/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Analysis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Data were extracted from </a:t>
            </a:r>
            <a:r>
              <a:rPr lang="en-GB" sz="1400" b="1" dirty="0">
                <a:solidFill>
                  <a:srgbClr val="8DAD38"/>
                </a:solidFill>
                <a:latin typeface="Trebuchet MS" panose="020B0603020202020204" pitchFamily="34" charset="0"/>
              </a:rPr>
              <a:t>TriNetX</a:t>
            </a:r>
            <a:r>
              <a: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,</a:t>
            </a:r>
            <a:r>
              <a:rPr lang="en-GB" sz="14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1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 </a:t>
            </a:r>
            <a:b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</a:b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a database of electronic medical records and claims data from patients in the USA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eGFR was calculated from creatinine, sex and age values using the CKD-EPI equation.</a:t>
            </a:r>
            <a:r>
              <a:rPr lang="en-GB" sz="14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2</a:t>
            </a: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 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  <a:latin typeface="Trebuchet MS" panose="020B060302020202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5C2A7C3-9610-83D1-D1EE-2CE098D3BEF4}"/>
              </a:ext>
            </a:extLst>
          </p:cNvPr>
          <p:cNvGrpSpPr/>
          <p:nvPr/>
        </p:nvGrpSpPr>
        <p:grpSpPr>
          <a:xfrm>
            <a:off x="3200400" y="4057461"/>
            <a:ext cx="685800" cy="685800"/>
            <a:chOff x="9756813" y="-2077619"/>
            <a:chExt cx="442913" cy="442913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A7C700A-AADF-B782-7B3C-340AAAE1B49E}"/>
                </a:ext>
              </a:extLst>
            </p:cNvPr>
            <p:cNvSpPr/>
            <p:nvPr/>
          </p:nvSpPr>
          <p:spPr>
            <a:xfrm>
              <a:off x="9756813" y="-2077619"/>
              <a:ext cx="442913" cy="44291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Graphic 15" descr="Database with solid fill">
              <a:extLst>
                <a:ext uri="{FF2B5EF4-FFF2-40B4-BE49-F238E27FC236}">
                  <a16:creationId xmlns:a16="http://schemas.microsoft.com/office/drawing/2014/main" id="{00A28817-E5B8-076C-9D75-22B0C0C4D0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9792078" y="-2049988"/>
              <a:ext cx="372382" cy="372382"/>
            </a:xfrm>
            <a:prstGeom prst="rect">
              <a:avLst/>
            </a:prstGeom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472818E-37B5-45D6-1FD3-81243A985B28}"/>
              </a:ext>
            </a:extLst>
          </p:cNvPr>
          <p:cNvSpPr txBox="1"/>
          <p:nvPr/>
        </p:nvSpPr>
        <p:spPr>
          <a:xfrm>
            <a:off x="228600" y="4870396"/>
            <a:ext cx="8686800" cy="1022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We assessed CKD management and monitoring practices for the 180 days before and after CKD diagnosis, annual eGFR decline in the 2 years before and after CKD diagnosis, and associations between diagnostic delay and post-diagnosis event rates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4EC742-4ACE-9BF9-4EA0-8787AB2ECA68}"/>
              </a:ext>
            </a:extLst>
          </p:cNvPr>
          <p:cNvSpPr txBox="1"/>
          <p:nvPr/>
        </p:nvSpPr>
        <p:spPr>
          <a:xfrm>
            <a:off x="152400" y="6096000"/>
            <a:ext cx="91117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800" dirty="0">
                <a:latin typeface="Trebuchet MS" panose="020B0603020202020204" pitchFamily="34" charset="0"/>
              </a:rPr>
              <a:t>1 </a:t>
            </a:r>
            <a:r>
              <a:rPr lang="en-GB" sz="800" dirty="0" err="1">
                <a:latin typeface="Trebuchet MS" panose="020B0603020202020204" pitchFamily="34" charset="0"/>
              </a:rPr>
              <a:t>TriNetX</a:t>
            </a:r>
            <a:r>
              <a:rPr lang="en-GB" sz="800" dirty="0">
                <a:latin typeface="Trebuchet MS" panose="020B0603020202020204" pitchFamily="34" charset="0"/>
              </a:rPr>
              <a:t> Real World Data. 2021. (Accessed 11 November 2022, at </a:t>
            </a:r>
            <a:r>
              <a:rPr lang="en-GB" sz="800" dirty="0">
                <a:latin typeface="Trebuchet MS" panose="020B0603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https://trinetx.com/real-world-data/linked/</a:t>
            </a:r>
            <a:r>
              <a:rPr lang="en-GB" sz="800" dirty="0">
                <a:latin typeface="Trebuchet MS" panose="020B0603020202020204" pitchFamily="34" charset="0"/>
              </a:rPr>
              <a:t>). 2 Levey AS, et al. Ann Intern Med 2009;150(9):604</a:t>
            </a:r>
            <a:r>
              <a:rPr lang="en-GB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‒</a:t>
            </a:r>
            <a:r>
              <a:rPr lang="en-GB" sz="800" dirty="0">
                <a:latin typeface="Trebuchet MS" panose="020B0603020202020204" pitchFamily="34" charset="0"/>
              </a:rPr>
              <a:t>12</a:t>
            </a:r>
          </a:p>
          <a:p>
            <a:pPr algn="just"/>
            <a:r>
              <a:rPr lang="en-GB" sz="800" dirty="0">
                <a:latin typeface="Trebuchet MS" panose="020B0603020202020204" pitchFamily="34" charset="0"/>
              </a:rPr>
              <a:t>CKD, chronic kidney disease; CKD-EPI, CKD Epidemiology Consortium; eGFR, estimated glomerular filtration rate; ICD, International Classification of Diseases</a:t>
            </a:r>
          </a:p>
          <a:p>
            <a:pPr algn="just"/>
            <a:endParaRPr lang="en-GB" sz="800" dirty="0">
              <a:latin typeface="Trebuchet MS" panose="020B0603020202020204" pitchFamily="34" charset="0"/>
            </a:endParaRPr>
          </a:p>
          <a:p>
            <a:pPr algn="just"/>
            <a:endParaRPr lang="en-GB" sz="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646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ADB31EA8-15A5-CADA-E4E7-1029918901D9}"/>
              </a:ext>
            </a:extLst>
          </p:cNvPr>
          <p:cNvSpPr/>
          <p:nvPr/>
        </p:nvSpPr>
        <p:spPr>
          <a:xfrm>
            <a:off x="304800" y="1447800"/>
            <a:ext cx="8534400" cy="4572000"/>
          </a:xfrm>
          <a:prstGeom prst="roundRect">
            <a:avLst>
              <a:gd name="adj" fmla="val 4943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54000" rIns="72000" rtlCol="0" anchor="t"/>
          <a:lstStyle/>
          <a:p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4CC796F0-FBAD-6267-752C-00B10E1AA2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457200"/>
          </a:xfrm>
        </p:spPr>
        <p:txBody>
          <a:bodyPr/>
          <a:lstStyle/>
          <a:p>
            <a:pPr marL="0" indent="0">
              <a:buNone/>
            </a:pPr>
            <a:r>
              <a:rPr lang="en-GB" b="1" dirty="0">
                <a:solidFill>
                  <a:srgbClr val="E46C0A"/>
                </a:solidFill>
              </a:rPr>
              <a:t>Results: patient characteristics</a:t>
            </a:r>
            <a:endParaRPr lang="en-GB" dirty="0">
              <a:solidFill>
                <a:srgbClr val="E46C0A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ECCD9F4-9B8A-E8E7-9DDF-1B21A7D16960}"/>
              </a:ext>
            </a:extLst>
          </p:cNvPr>
          <p:cNvSpPr txBox="1"/>
          <p:nvPr/>
        </p:nvSpPr>
        <p:spPr>
          <a:xfrm>
            <a:off x="304800" y="6096000"/>
            <a:ext cx="457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aseline="30000" dirty="0" err="1">
                <a:latin typeface="Segoe UI" panose="020B0502040204020203" pitchFamily="34" charset="0"/>
              </a:rPr>
              <a:t>a</a:t>
            </a:r>
            <a:r>
              <a:rPr lang="en-GB" sz="800" dirty="0" err="1">
                <a:latin typeface="Segoe UI" panose="020B0502040204020203" pitchFamily="34" charset="0"/>
              </a:rPr>
              <a:t>Mean</a:t>
            </a:r>
            <a:r>
              <a:rPr lang="en-GB" sz="800" dirty="0">
                <a:latin typeface="Segoe UI" panose="020B0502040204020203" pitchFamily="34" charset="0"/>
              </a:rPr>
              <a:t> time from second qualifying eGFR measurement to first recorded CKD diagnosis</a:t>
            </a:r>
          </a:p>
          <a:p>
            <a:r>
              <a:rPr lang="en-GB" sz="800" dirty="0">
                <a:latin typeface="Segoe UI" panose="020B0502040204020203" pitchFamily="34" charset="0"/>
              </a:rPr>
              <a:t>CKD, chronic kidney disease; eGFR, estimated glomerular filtration rate; T2D, type 2 diabetes</a:t>
            </a:r>
          </a:p>
          <a:p>
            <a:br>
              <a:rPr lang="en-GB" sz="8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</a:br>
            <a:endParaRPr lang="en-GB" sz="800" dirty="0">
              <a:latin typeface="Trebuchet MS" panose="020B0603020202020204" pitchFamily="34" charset="0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F739168-E539-E48D-9B01-C9A34528F843}"/>
              </a:ext>
            </a:extLst>
          </p:cNvPr>
          <p:cNvGrpSpPr/>
          <p:nvPr/>
        </p:nvGrpSpPr>
        <p:grpSpPr>
          <a:xfrm>
            <a:off x="533400" y="1981200"/>
            <a:ext cx="4076700" cy="1447800"/>
            <a:chOff x="609600" y="2057400"/>
            <a:chExt cx="4076700" cy="1447800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5D19C44A-7897-F8F4-1F12-9D6B2A2F5166}"/>
                </a:ext>
              </a:extLst>
            </p:cNvPr>
            <p:cNvGrpSpPr/>
            <p:nvPr/>
          </p:nvGrpSpPr>
          <p:grpSpPr>
            <a:xfrm>
              <a:off x="609600" y="2057400"/>
              <a:ext cx="1828800" cy="609600"/>
              <a:chOff x="1295401" y="4419600"/>
              <a:chExt cx="1828800" cy="609600"/>
            </a:xfrm>
          </p:grpSpPr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66E0B99A-271C-0317-50CD-E9D49C2D1E80}"/>
                  </a:ext>
                </a:extLst>
              </p:cNvPr>
              <p:cNvSpPr/>
              <p:nvPr/>
            </p:nvSpPr>
            <p:spPr>
              <a:xfrm>
                <a:off x="1295401" y="4419600"/>
                <a:ext cx="1828800" cy="6096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lIns="72000" rIns="72000" rtlCol="0" anchor="ctr"/>
              <a:lstStyle/>
              <a:p>
                <a:pPr algn="r"/>
                <a:endParaRPr lang="en-GB" sz="1600" dirty="0">
                  <a:solidFill>
                    <a:srgbClr val="8064A2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BFCC05C-EE0F-C0B3-ACE7-C18360A1D207}"/>
                  </a:ext>
                </a:extLst>
              </p:cNvPr>
              <p:cNvSpPr txBox="1"/>
              <p:nvPr/>
            </p:nvSpPr>
            <p:spPr>
              <a:xfrm>
                <a:off x="2198030" y="4495800"/>
                <a:ext cx="779381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rgbClr val="E46C0A"/>
                    </a:solidFill>
                    <a:latin typeface="Trebuchet MS" panose="020B0603020202020204" pitchFamily="34" charset="0"/>
                  </a:rPr>
                  <a:t>26,851</a:t>
                </a:r>
              </a:p>
              <a:p>
                <a:pPr algn="ctr"/>
                <a:r>
                  <a:rPr lang="en-GB" sz="1200" dirty="0">
                    <a:solidFill>
                      <a:srgbClr val="E46C0A"/>
                    </a:solidFill>
                    <a:latin typeface="Trebuchet MS" panose="020B0603020202020204" pitchFamily="34" charset="0"/>
                  </a:rPr>
                  <a:t>patients</a:t>
                </a:r>
              </a:p>
            </p:txBody>
          </p: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07BB4A61-D8EC-D48C-2A10-71A63D736895}"/>
                  </a:ext>
                </a:extLst>
              </p:cNvPr>
              <p:cNvGrpSpPr/>
              <p:nvPr/>
            </p:nvGrpSpPr>
            <p:grpSpPr>
              <a:xfrm>
                <a:off x="1447800" y="4503225"/>
                <a:ext cx="828505" cy="477592"/>
                <a:chOff x="134420" y="4763089"/>
                <a:chExt cx="828505" cy="477592"/>
              </a:xfrm>
            </p:grpSpPr>
            <p:pic>
              <p:nvPicPr>
                <p:cNvPr id="13" name="Graphic 12" descr="Group of people with solid fill">
                  <a:extLst>
                    <a:ext uri="{FF2B5EF4-FFF2-40B4-BE49-F238E27FC236}">
                      <a16:creationId xmlns:a16="http://schemas.microsoft.com/office/drawing/2014/main" id="{269C9855-CCD9-EBD9-8E1D-C360659D6B6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96DAC541-7B7A-43D3-8B79-37D633B846F1}">
                      <asvg:svgBlip xmlns:asvg="http://schemas.microsoft.com/office/drawing/2016/SVG/main" r:embed="rId3"/>
                    </a:ext>
                  </a:extLst>
                </a:blip>
                <a:srcRect t="64925"/>
                <a:stretch/>
              </p:blipFill>
              <p:spPr>
                <a:xfrm>
                  <a:off x="134420" y="4763089"/>
                  <a:ext cx="764976" cy="268319"/>
                </a:xfrm>
                <a:prstGeom prst="rect">
                  <a:avLst/>
                </a:prstGeom>
              </p:spPr>
            </p:pic>
            <p:pic>
              <p:nvPicPr>
                <p:cNvPr id="14" name="Graphic 13" descr="Group of people with solid fill">
                  <a:extLst>
                    <a:ext uri="{FF2B5EF4-FFF2-40B4-BE49-F238E27FC236}">
                      <a16:creationId xmlns:a16="http://schemas.microsoft.com/office/drawing/2014/main" id="{8265987D-9B8E-4A55-F23F-E2E63080325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rcRect t="64925"/>
                <a:stretch/>
              </p:blipFill>
              <p:spPr>
                <a:xfrm>
                  <a:off x="197949" y="4857525"/>
                  <a:ext cx="764976" cy="268319"/>
                </a:xfrm>
                <a:prstGeom prst="rect">
                  <a:avLst/>
                </a:prstGeom>
              </p:spPr>
            </p:pic>
            <p:pic>
              <p:nvPicPr>
                <p:cNvPr id="15" name="Graphic 14" descr="Group of people with solid fill">
                  <a:extLst>
                    <a:ext uri="{FF2B5EF4-FFF2-40B4-BE49-F238E27FC236}">
                      <a16:creationId xmlns:a16="http://schemas.microsoft.com/office/drawing/2014/main" id="{A7BB0FD5-59E0-0103-1F20-61081DF04F4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rcRect t="64925"/>
                <a:stretch/>
              </p:blipFill>
              <p:spPr>
                <a:xfrm>
                  <a:off x="134420" y="4972362"/>
                  <a:ext cx="764976" cy="268319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90EDD074-682A-9808-8E1D-5643D9770DE9}"/>
                </a:ext>
              </a:extLst>
            </p:cNvPr>
            <p:cNvGrpSpPr/>
            <p:nvPr/>
          </p:nvGrpSpPr>
          <p:grpSpPr>
            <a:xfrm>
              <a:off x="609600" y="2895600"/>
              <a:ext cx="1913279" cy="609600"/>
              <a:chOff x="2438400" y="3429000"/>
              <a:chExt cx="1913279" cy="609600"/>
            </a:xfrm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0785FB2A-7612-D3B4-C3F9-E50F3802AAB3}"/>
                  </a:ext>
                </a:extLst>
              </p:cNvPr>
              <p:cNvSpPr/>
              <p:nvPr/>
            </p:nvSpPr>
            <p:spPr>
              <a:xfrm>
                <a:off x="2438400" y="3429000"/>
                <a:ext cx="1828800" cy="6096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lIns="72000" rIns="72000" rtlCol="0" anchor="ctr"/>
              <a:lstStyle/>
              <a:p>
                <a:pPr algn="r"/>
                <a:endParaRPr lang="en-GB" sz="1600" dirty="0">
                  <a:solidFill>
                    <a:srgbClr val="8064A2"/>
                  </a:solidFill>
                  <a:latin typeface="Arial Black" panose="020B0A04020102020204" pitchFamily="34" charset="0"/>
                </a:endParaRPr>
              </a:p>
            </p:txBody>
          </p:sp>
          <p:pic>
            <p:nvPicPr>
              <p:cNvPr id="10" name="Graphic 9" descr="Monthly calendar with solid fill">
                <a:extLst>
                  <a:ext uri="{FF2B5EF4-FFF2-40B4-BE49-F238E27FC236}">
                    <a16:creationId xmlns:a16="http://schemas.microsoft.com/office/drawing/2014/main" id="{2C412667-CCBC-6D45-862D-07B21DA980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rcRect/>
              <a:stretch/>
            </p:blipFill>
            <p:spPr>
              <a:xfrm>
                <a:off x="2596611" y="3461528"/>
                <a:ext cx="544544" cy="544544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C0B8522-A988-586A-F985-B6FC06AA23AC}"/>
                  </a:ext>
                </a:extLst>
              </p:cNvPr>
              <p:cNvSpPr txBox="1"/>
              <p:nvPr/>
            </p:nvSpPr>
            <p:spPr>
              <a:xfrm>
                <a:off x="2895600" y="3487579"/>
                <a:ext cx="1456079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>
                    <a:solidFill>
                      <a:srgbClr val="E46C0A"/>
                    </a:solidFill>
                    <a:latin typeface="Trebuchet MS" panose="020B0603020202020204" pitchFamily="34" charset="0"/>
                  </a:rPr>
                  <a:t>mean age</a:t>
                </a:r>
              </a:p>
              <a:p>
                <a:pPr algn="ctr"/>
                <a:r>
                  <a:rPr lang="en-GB" sz="1400" b="1" dirty="0">
                    <a:solidFill>
                      <a:srgbClr val="E46C0A"/>
                    </a:solidFill>
                    <a:latin typeface="Trebuchet MS" panose="020B0603020202020204" pitchFamily="34" charset="0"/>
                  </a:rPr>
                  <a:t>71.3 years</a:t>
                </a: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FEC2E9E2-179C-5CAD-6D52-6E948C629F56}"/>
                </a:ext>
              </a:extLst>
            </p:cNvPr>
            <p:cNvGrpSpPr/>
            <p:nvPr/>
          </p:nvGrpSpPr>
          <p:grpSpPr>
            <a:xfrm>
              <a:off x="2811121" y="2057400"/>
              <a:ext cx="1828800" cy="609600"/>
              <a:chOff x="533400" y="1752600"/>
              <a:chExt cx="1828800" cy="609600"/>
            </a:xfrm>
          </p:grpSpPr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7D9AA42A-E918-7750-A3EF-8814BC47805D}"/>
                  </a:ext>
                </a:extLst>
              </p:cNvPr>
              <p:cNvSpPr/>
              <p:nvPr/>
            </p:nvSpPr>
            <p:spPr>
              <a:xfrm>
                <a:off x="533400" y="1752600"/>
                <a:ext cx="1828800" cy="6096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lIns="72000" rIns="72000" rtlCol="0" anchor="ctr"/>
              <a:lstStyle/>
              <a:p>
                <a:pPr algn="r"/>
                <a:endParaRPr lang="en-GB" sz="1600" dirty="0">
                  <a:solidFill>
                    <a:srgbClr val="8064A2"/>
                  </a:solidFill>
                  <a:latin typeface="Arial Black" panose="020B0A04020102020204" pitchFamily="34" charset="0"/>
                </a:endParaRPr>
              </a:p>
            </p:txBody>
          </p: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300C818B-CFCA-00B5-BD64-CC5D6FA92D5F}"/>
                  </a:ext>
                </a:extLst>
              </p:cNvPr>
              <p:cNvGrpSpPr/>
              <p:nvPr/>
            </p:nvGrpSpPr>
            <p:grpSpPr>
              <a:xfrm>
                <a:off x="640708" y="1811179"/>
                <a:ext cx="1460507" cy="492443"/>
                <a:chOff x="602309" y="1811179"/>
                <a:chExt cx="1460507" cy="492443"/>
              </a:xfrm>
            </p:grpSpPr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EB719223-A8BC-CB9A-BB79-C09B655718F3}"/>
                    </a:ext>
                  </a:extLst>
                </p:cNvPr>
                <p:cNvSpPr txBox="1"/>
                <p:nvPr/>
              </p:nvSpPr>
              <p:spPr>
                <a:xfrm>
                  <a:off x="1371600" y="1811179"/>
                  <a:ext cx="691216" cy="4924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1400" b="1" dirty="0">
                      <a:solidFill>
                        <a:srgbClr val="E46C0A"/>
                      </a:solidFill>
                      <a:latin typeface="Trebuchet MS" panose="020B0603020202020204" pitchFamily="34" charset="0"/>
                    </a:rPr>
                    <a:t>57.4%</a:t>
                  </a:r>
                </a:p>
                <a:p>
                  <a:pPr algn="ctr"/>
                  <a:r>
                    <a:rPr lang="en-GB" sz="1200" dirty="0">
                      <a:solidFill>
                        <a:srgbClr val="E46C0A"/>
                      </a:solidFill>
                      <a:latin typeface="Trebuchet MS" panose="020B0603020202020204" pitchFamily="34" charset="0"/>
                    </a:rPr>
                    <a:t>female</a:t>
                  </a:r>
                </a:p>
              </p:txBody>
            </p:sp>
            <p:grpSp>
              <p:nvGrpSpPr>
                <p:cNvPr id="34" name="Group 33">
                  <a:extLst>
                    <a:ext uri="{FF2B5EF4-FFF2-40B4-BE49-F238E27FC236}">
                      <a16:creationId xmlns:a16="http://schemas.microsoft.com/office/drawing/2014/main" id="{52E7F222-7E20-5DE0-FBDB-AC724B323385}"/>
                    </a:ext>
                  </a:extLst>
                </p:cNvPr>
                <p:cNvGrpSpPr/>
                <p:nvPr/>
              </p:nvGrpSpPr>
              <p:grpSpPr>
                <a:xfrm>
                  <a:off x="602309" y="1832346"/>
                  <a:ext cx="662390" cy="450108"/>
                  <a:chOff x="379723" y="2734160"/>
                  <a:chExt cx="662390" cy="450108"/>
                </a:xfrm>
              </p:grpSpPr>
              <p:pic>
                <p:nvPicPr>
                  <p:cNvPr id="35" name="Graphic 34" descr="Man with solid fill">
                    <a:extLst>
                      <a:ext uri="{FF2B5EF4-FFF2-40B4-BE49-F238E27FC236}">
                        <a16:creationId xmlns:a16="http://schemas.microsoft.com/office/drawing/2014/main" id="{7345E17D-C984-7043-24D5-36043291CBC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1"/>
                      </a:ext>
                    </a:extLst>
                  </a:blip>
                  <a:srcRect/>
                  <a:stretch/>
                </p:blipFill>
                <p:spPr>
                  <a:xfrm>
                    <a:off x="592005" y="2734160"/>
                    <a:ext cx="450108" cy="450108"/>
                  </a:xfrm>
                  <a:prstGeom prst="rect">
                    <a:avLst/>
                  </a:prstGeom>
                </p:spPr>
              </p:pic>
              <p:pic>
                <p:nvPicPr>
                  <p:cNvPr id="36" name="Graphic 35" descr="Woman with solid fill">
                    <a:extLst>
                      <a:ext uri="{FF2B5EF4-FFF2-40B4-BE49-F238E27FC236}">
                        <a16:creationId xmlns:a16="http://schemas.microsoft.com/office/drawing/2014/main" id="{408DEDFC-DE3F-9946-5DCD-3804160CDD2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2">
                    <a:extLst>
                      <a:ext uri="{96DAC541-7B7A-43D3-8B79-37D633B846F1}">
                        <asvg:svgBlip xmlns:asvg="http://schemas.microsoft.com/office/drawing/2016/SVG/main" r:embed="rId13"/>
                      </a:ext>
                    </a:extLst>
                  </a:blip>
                  <a:srcRect/>
                  <a:stretch/>
                </p:blipFill>
                <p:spPr>
                  <a:xfrm>
                    <a:off x="379723" y="2734160"/>
                    <a:ext cx="450108" cy="450108"/>
                  </a:xfrm>
                  <a:prstGeom prst="rect">
                    <a:avLst/>
                  </a:prstGeom>
                </p:spPr>
              </p:pic>
            </p:grpSp>
          </p:grp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1505AD3F-3681-3033-352B-5F06ACB00CA5}"/>
                </a:ext>
              </a:extLst>
            </p:cNvPr>
            <p:cNvGrpSpPr/>
            <p:nvPr/>
          </p:nvGrpSpPr>
          <p:grpSpPr>
            <a:xfrm>
              <a:off x="2811121" y="2895600"/>
              <a:ext cx="1875179" cy="609600"/>
              <a:chOff x="-2209800" y="6705600"/>
              <a:chExt cx="1875179" cy="609600"/>
            </a:xfrm>
          </p:grpSpPr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EFE363E2-79E6-F84F-9D25-994D1AD54753}"/>
                  </a:ext>
                </a:extLst>
              </p:cNvPr>
              <p:cNvSpPr/>
              <p:nvPr/>
            </p:nvSpPr>
            <p:spPr>
              <a:xfrm>
                <a:off x="-2209800" y="6705600"/>
                <a:ext cx="1828800" cy="6096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lIns="72000" rIns="72000" rtlCol="0" anchor="ctr"/>
              <a:lstStyle/>
              <a:p>
                <a:pPr algn="r"/>
                <a:endParaRPr lang="en-GB" sz="1600" dirty="0">
                  <a:solidFill>
                    <a:srgbClr val="8064A2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4B03FDC-EA3C-90AF-3216-55F840B63105}"/>
                  </a:ext>
                </a:extLst>
              </p:cNvPr>
              <p:cNvSpPr txBox="1"/>
              <p:nvPr/>
            </p:nvSpPr>
            <p:spPr>
              <a:xfrm>
                <a:off x="-1790700" y="6782117"/>
                <a:ext cx="1456079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rgbClr val="E46C0A"/>
                    </a:solidFill>
                    <a:latin typeface="Trebuchet MS" panose="020B0603020202020204" pitchFamily="34" charset="0"/>
                  </a:rPr>
                  <a:t>1.58 years</a:t>
                </a:r>
              </a:p>
              <a:p>
                <a:pPr algn="ctr"/>
                <a:r>
                  <a:rPr lang="en-GB" sz="1200" dirty="0">
                    <a:solidFill>
                      <a:srgbClr val="E46C0A"/>
                    </a:solidFill>
                    <a:latin typeface="Trebuchet MS" panose="020B0603020202020204" pitchFamily="34" charset="0"/>
                  </a:rPr>
                  <a:t>diagnostic </a:t>
                </a:r>
                <a:r>
                  <a:rPr lang="en-GB" sz="1200" dirty="0" err="1">
                    <a:solidFill>
                      <a:srgbClr val="E46C0A"/>
                    </a:solidFill>
                    <a:latin typeface="Trebuchet MS" panose="020B0603020202020204" pitchFamily="34" charset="0"/>
                  </a:rPr>
                  <a:t>delay</a:t>
                </a:r>
                <a:r>
                  <a:rPr lang="en-GB" sz="1200" baseline="30000" dirty="0" err="1">
                    <a:solidFill>
                      <a:srgbClr val="E46C0A"/>
                    </a:solidFill>
                    <a:latin typeface="Trebuchet MS" panose="020B0603020202020204" pitchFamily="34" charset="0"/>
                  </a:rPr>
                  <a:t>a</a:t>
                </a:r>
                <a:endParaRPr lang="en-GB" sz="800" dirty="0">
                  <a:solidFill>
                    <a:srgbClr val="E46C0A"/>
                  </a:solidFill>
                  <a:latin typeface="Trebuchet MS" panose="020B0603020202020204" pitchFamily="34" charset="0"/>
                </a:endParaRPr>
              </a:p>
            </p:txBody>
          </p:sp>
          <p:pic>
            <p:nvPicPr>
              <p:cNvPr id="48" name="Graphic 47" descr="Clock with solid fill">
                <a:extLst>
                  <a:ext uri="{FF2B5EF4-FFF2-40B4-BE49-F238E27FC236}">
                    <a16:creationId xmlns:a16="http://schemas.microsoft.com/office/drawing/2014/main" id="{051E38A2-90EF-0A97-C89C-CC90D1B5F8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rcRect/>
              <a:stretch/>
            </p:blipFill>
            <p:spPr>
              <a:xfrm>
                <a:off x="-2182238" y="6733162"/>
                <a:ext cx="609600" cy="566936"/>
              </a:xfrm>
              <a:prstGeom prst="rect">
                <a:avLst/>
              </a:prstGeom>
            </p:spPr>
          </p:pic>
        </p:grpSp>
      </p:grp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C7EA2E72-0AEF-3EF2-4A53-0E87BA78ACFF}"/>
              </a:ext>
            </a:extLst>
          </p:cNvPr>
          <p:cNvSpPr txBox="1">
            <a:spLocks/>
          </p:cNvSpPr>
          <p:nvPr/>
        </p:nvSpPr>
        <p:spPr>
          <a:xfrm>
            <a:off x="685800" y="3657600"/>
            <a:ext cx="3924300" cy="4572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D81668"/>
              </a:buClr>
              <a:buFont typeface="Arial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D81668"/>
              </a:buClr>
              <a:buFont typeface="Arial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D81668"/>
              </a:buClr>
              <a:buFont typeface="Arial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D81668"/>
              </a:buClr>
              <a:buFont typeface="Arial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D81668"/>
              </a:buClr>
              <a:buFont typeface="Arial" pitchFamily="34" charset="0"/>
              <a:buChar char="»"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Based on eGFR measurement at or within 12 months of diagnosis:</a:t>
            </a:r>
          </a:p>
          <a:p>
            <a:pPr>
              <a:lnSpc>
                <a:spcPct val="150000"/>
              </a:lnSpc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10.0% of patients had stage 1/2 CKD</a:t>
            </a:r>
          </a:p>
          <a:p>
            <a:pPr>
              <a:lnSpc>
                <a:spcPct val="150000"/>
              </a:lnSpc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44.3% of patients had stage 3a CKD</a:t>
            </a:r>
          </a:p>
          <a:p>
            <a:pPr>
              <a:lnSpc>
                <a:spcPct val="150000"/>
              </a:lnSpc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35.5% of patients had stage 3b CKD</a:t>
            </a:r>
          </a:p>
          <a:p>
            <a:pPr>
              <a:lnSpc>
                <a:spcPct val="150000"/>
              </a:lnSpc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10.1% of patients had stage 4/5 CKD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CB19324-6E6D-8313-9CFE-152F8C2BCA93}"/>
              </a:ext>
            </a:extLst>
          </p:cNvPr>
          <p:cNvSpPr txBox="1"/>
          <p:nvPr/>
        </p:nvSpPr>
        <p:spPr>
          <a:xfrm>
            <a:off x="1332282" y="1508612"/>
            <a:ext cx="251703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GB" sz="1600" b="1" dirty="0">
                <a:solidFill>
                  <a:srgbClr val="E46C0A"/>
                </a:solidFill>
                <a:latin typeface="Trebuchet MS" panose="020B0603020202020204" pitchFamily="34" charset="0"/>
              </a:rPr>
              <a:t>Baseline characteristics </a:t>
            </a:r>
          </a:p>
        </p:txBody>
      </p:sp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D8EE9AA6-CA0A-F016-E1E7-7C460582BA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7863731"/>
              </p:ext>
            </p:extLst>
          </p:nvPr>
        </p:nvGraphicFramePr>
        <p:xfrm>
          <a:off x="5105399" y="2438400"/>
          <a:ext cx="3429001" cy="375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sp>
        <p:nvSpPr>
          <p:cNvPr id="57" name="TextBox 56">
            <a:extLst>
              <a:ext uri="{FF2B5EF4-FFF2-40B4-BE49-F238E27FC236}">
                <a16:creationId xmlns:a16="http://schemas.microsoft.com/office/drawing/2014/main" id="{66AED51D-13FA-4FF2-445D-93AAA853B65C}"/>
              </a:ext>
            </a:extLst>
          </p:cNvPr>
          <p:cNvSpPr txBox="1"/>
          <p:nvPr/>
        </p:nvSpPr>
        <p:spPr>
          <a:xfrm>
            <a:off x="5715000" y="2057400"/>
            <a:ext cx="2552302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rebuchet MS" panose="020B0603020202020204" pitchFamily="34" charset="0"/>
              </a:rPr>
              <a:t>Prevalence of Comorbidities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6A5EF29-EC0B-38FE-1AEB-FB406B2192BC}"/>
              </a:ext>
            </a:extLst>
          </p:cNvPr>
          <p:cNvSpPr txBox="1"/>
          <p:nvPr/>
        </p:nvSpPr>
        <p:spPr>
          <a:xfrm>
            <a:off x="5715000" y="1524000"/>
            <a:ext cx="2422458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600" b="1" dirty="0">
                <a:solidFill>
                  <a:srgbClr val="E46C0A"/>
                </a:solidFill>
                <a:latin typeface="Trebuchet MS" panose="020B0603020202020204" pitchFamily="34" charset="0"/>
              </a:rPr>
              <a:t>Clinical characteristics </a:t>
            </a:r>
          </a:p>
        </p:txBody>
      </p:sp>
    </p:spTree>
    <p:extLst>
      <p:ext uri="{BB962C8B-B14F-4D97-AF65-F5344CB8AC3E}">
        <p14:creationId xmlns:p14="http://schemas.microsoft.com/office/powerpoint/2010/main" val="2314702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18563AF-6F8A-ACE1-30B3-AC531359F55A}"/>
              </a:ext>
            </a:extLst>
          </p:cNvPr>
          <p:cNvSpPr/>
          <p:nvPr/>
        </p:nvSpPr>
        <p:spPr>
          <a:xfrm>
            <a:off x="6400800" y="1676400"/>
            <a:ext cx="2590800" cy="3962400"/>
          </a:xfrm>
          <a:prstGeom prst="roundRect">
            <a:avLst>
              <a:gd name="adj" fmla="val 4943"/>
            </a:avLst>
          </a:prstGeom>
          <a:solidFill>
            <a:schemeClr val="bg1">
              <a:lumMod val="75000"/>
              <a:alpha val="2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72000" rIns="36000" rtlCol="0" anchor="t"/>
          <a:lstStyle/>
          <a:p>
            <a:endParaRPr lang="en-GB" sz="1000" dirty="0">
              <a:solidFill>
                <a:schemeClr val="accent6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D0335C-A0E8-D108-CC62-CD5162B3E46F}"/>
              </a:ext>
            </a:extLst>
          </p:cNvPr>
          <p:cNvSpPr txBox="1"/>
          <p:nvPr/>
        </p:nvSpPr>
        <p:spPr>
          <a:xfrm>
            <a:off x="12569" y="533400"/>
            <a:ext cx="6921631" cy="6129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GB" sz="2000" b="1" dirty="0">
                <a:solidFill>
                  <a:schemeClr val="accent6">
                    <a:lumMod val="75000"/>
                  </a:schemeClr>
                </a:solidFill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Results: CKD management and monitoring practices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C519494-2391-E3FC-8951-28C77B4C8B7A}"/>
              </a:ext>
            </a:extLst>
          </p:cNvPr>
          <p:cNvSpPr txBox="1"/>
          <p:nvPr/>
        </p:nvSpPr>
        <p:spPr>
          <a:xfrm>
            <a:off x="26709" y="6096000"/>
            <a:ext cx="8915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Error bars indicate 95% CIs. </a:t>
            </a:r>
            <a:r>
              <a:rPr lang="en-GB" sz="600" baseline="300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a</a:t>
            </a:r>
            <a:r>
              <a:rPr lang="en-GB" sz="600" i="1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p</a:t>
            </a:r>
            <a:r>
              <a:rPr lang="en-GB" sz="6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 values comparing rates of prescriptions per person-year for the 180 days before, and up to 180 days after, a CKD diagnosis were calculated using a Poisson regression model</a:t>
            </a:r>
          </a:p>
          <a:p>
            <a:pPr algn="just"/>
            <a:r>
              <a:rPr lang="en-GB" sz="6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ACE, angiotensin-converting enzyme; ARB, angiotensin-II receptor blocker; CI, confidence interval; DPP-4, dipeptidyl peptidase-4; GLP-1, glucagon-like peptide 1; HbA</a:t>
            </a:r>
            <a:r>
              <a:rPr lang="en-GB" sz="600" baseline="-250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1c</a:t>
            </a:r>
            <a:r>
              <a:rPr lang="en-GB" sz="6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, glycated haemoglobin; MRA, mineralocorticoid receptor agonist; SGLT-2, sodium</a:t>
            </a:r>
            <a:r>
              <a:rPr lang="en-GB" sz="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‒</a:t>
            </a:r>
            <a:r>
              <a:rPr lang="en-GB" sz="6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glucose cotransporter-2; T2D, type 2 diabetes; UACR, urinary albumin-to-creatinine ratio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C2DF78F-5A6A-DFF6-4BE9-70FC26C8ECDB}"/>
              </a:ext>
            </a:extLst>
          </p:cNvPr>
          <p:cNvSpPr txBox="1"/>
          <p:nvPr/>
        </p:nvSpPr>
        <p:spPr>
          <a:xfrm>
            <a:off x="6477000" y="1752600"/>
            <a:ext cx="24384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chemeClr val="tx1"/>
                </a:solidFill>
                <a:latin typeface="Trebuchet MS" panose="020B0603020202020204" pitchFamily="34" charset="0"/>
              </a:rPr>
              <a:t>The rate of prescribing of guideline-recommended drugs </a:t>
            </a: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Trebuchet MS" panose="020B0603020202020204" pitchFamily="34" charset="0"/>
              </a:rPr>
              <a:t>increased</a:t>
            </a:r>
            <a:r>
              <a:rPr lang="en-GB" sz="1200" b="1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GB" sz="1200" b="1" dirty="0">
                <a:solidFill>
                  <a:schemeClr val="accent6">
                    <a:lumMod val="75000"/>
                  </a:schemeClr>
                </a:solidFill>
                <a:latin typeface="Trebuchet MS" panose="020B0603020202020204" pitchFamily="34" charset="0"/>
              </a:rPr>
              <a:t>significantly</a:t>
            </a:r>
            <a:r>
              <a:rPr lang="en-GB" sz="1200" b="1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GB" sz="1200" b="1" dirty="0">
                <a:solidFill>
                  <a:schemeClr val="tx1"/>
                </a:solidFill>
                <a:latin typeface="Trebuchet MS" panose="020B0603020202020204" pitchFamily="34" charset="0"/>
              </a:rPr>
              <a:t>in the 180 days after (versus the 180 days before) a CKD diagnosis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3857A8D-7694-EE94-3AEC-844C20100082}"/>
              </a:ext>
            </a:extLst>
          </p:cNvPr>
          <p:cNvGrpSpPr/>
          <p:nvPr/>
        </p:nvGrpSpPr>
        <p:grpSpPr>
          <a:xfrm>
            <a:off x="6599930" y="2967335"/>
            <a:ext cx="2192540" cy="2366665"/>
            <a:chOff x="6089650" y="2819400"/>
            <a:chExt cx="2192540" cy="236666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315DFB4-1EA7-1845-066A-EF1262D25772}"/>
                </a:ext>
              </a:extLst>
            </p:cNvPr>
            <p:cNvSpPr txBox="1"/>
            <p:nvPr/>
          </p:nvSpPr>
          <p:spPr>
            <a:xfrm>
              <a:off x="6096000" y="2819400"/>
              <a:ext cx="888385" cy="46166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sz="1200" b="1" dirty="0">
                  <a:solidFill>
                    <a:srgbClr val="E46C0A"/>
                  </a:solidFill>
                  <a:latin typeface="Trebuchet MS" panose="020B0603020202020204" pitchFamily="34" charset="0"/>
                </a:rPr>
                <a:t>ACE</a:t>
              </a:r>
            </a:p>
            <a:p>
              <a:r>
                <a:rPr lang="en-GB" sz="1200" b="1" dirty="0">
                  <a:solidFill>
                    <a:srgbClr val="E46C0A"/>
                  </a:solidFill>
                  <a:latin typeface="Trebuchet MS" panose="020B0603020202020204" pitchFamily="34" charset="0"/>
                </a:rPr>
                <a:t>inhibitors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43247DC-747E-56B5-E814-55DE06BBFF5D}"/>
                </a:ext>
              </a:extLst>
            </p:cNvPr>
            <p:cNvSpPr txBox="1"/>
            <p:nvPr/>
          </p:nvSpPr>
          <p:spPr>
            <a:xfrm>
              <a:off x="6096000" y="3626822"/>
              <a:ext cx="534121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sz="1200" b="1" dirty="0">
                  <a:solidFill>
                    <a:srgbClr val="E46C0A"/>
                  </a:solidFill>
                  <a:latin typeface="Trebuchet MS" panose="020B0603020202020204" pitchFamily="34" charset="0"/>
                </a:rPr>
                <a:t>ARBs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8F591B1-69C6-923F-893C-CE716C8A0358}"/>
                </a:ext>
              </a:extLst>
            </p:cNvPr>
            <p:cNvSpPr txBox="1"/>
            <p:nvPr/>
          </p:nvSpPr>
          <p:spPr>
            <a:xfrm>
              <a:off x="6089650" y="4249578"/>
              <a:ext cx="558166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sz="1200" b="1" dirty="0">
                  <a:solidFill>
                    <a:srgbClr val="E46C0A"/>
                  </a:solidFill>
                  <a:latin typeface="Trebuchet MS" panose="020B0603020202020204" pitchFamily="34" charset="0"/>
                </a:rPr>
                <a:t>MRAs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2654304-0D10-336C-EF78-05966097B8C0}"/>
                </a:ext>
              </a:extLst>
            </p:cNvPr>
            <p:cNvSpPr txBox="1"/>
            <p:nvPr/>
          </p:nvSpPr>
          <p:spPr>
            <a:xfrm>
              <a:off x="6096000" y="4724400"/>
              <a:ext cx="888385" cy="46166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GB" sz="1200" b="1" dirty="0">
                  <a:solidFill>
                    <a:srgbClr val="E46C0A"/>
                  </a:solidFill>
                  <a:latin typeface="Trebuchet MS" panose="020B0603020202020204" pitchFamily="34" charset="0"/>
                </a:rPr>
                <a:t>SGLT-2</a:t>
              </a:r>
            </a:p>
            <a:p>
              <a:r>
                <a:rPr lang="en-GB" sz="1200" b="1" dirty="0">
                  <a:solidFill>
                    <a:srgbClr val="E46C0A"/>
                  </a:solidFill>
                  <a:latin typeface="Trebuchet MS" panose="020B0603020202020204" pitchFamily="34" charset="0"/>
                </a:rPr>
                <a:t>inhibitors</a:t>
              </a:r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45E1EA7-6183-2104-45EA-5910E47D75E1}"/>
                </a:ext>
              </a:extLst>
            </p:cNvPr>
            <p:cNvGrpSpPr/>
            <p:nvPr/>
          </p:nvGrpSpPr>
          <p:grpSpPr>
            <a:xfrm>
              <a:off x="7086600" y="2819400"/>
              <a:ext cx="1195590" cy="432000"/>
              <a:chOff x="7467600" y="3124200"/>
              <a:chExt cx="1195590" cy="432000"/>
            </a:xfrm>
          </p:grpSpPr>
          <p:sp>
            <p:nvSpPr>
              <p:cNvPr id="44" name="Rectangle: Rounded Corners 43">
                <a:extLst>
                  <a:ext uri="{FF2B5EF4-FFF2-40B4-BE49-F238E27FC236}">
                    <a16:creationId xmlns:a16="http://schemas.microsoft.com/office/drawing/2014/main" id="{854BC2FA-8428-9ADA-213A-2DE0F8983299}"/>
                  </a:ext>
                </a:extLst>
              </p:cNvPr>
              <p:cNvSpPr/>
              <p:nvPr/>
            </p:nvSpPr>
            <p:spPr>
              <a:xfrm>
                <a:off x="7467600" y="3124200"/>
                <a:ext cx="1195590" cy="432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lIns="72000" rIns="72000" rtlCol="0" anchor="ctr"/>
              <a:lstStyle/>
              <a:p>
                <a:pPr algn="r"/>
                <a:r>
                  <a:rPr lang="en-GB" sz="1600" dirty="0">
                    <a:solidFill>
                      <a:schemeClr val="accent6">
                        <a:lumMod val="75000"/>
                      </a:schemeClr>
                    </a:solidFill>
                    <a:latin typeface="Arial Black" panose="020B0A04020102020204" pitchFamily="34" charset="0"/>
                  </a:rPr>
                  <a:t>87%</a:t>
                </a:r>
              </a:p>
            </p:txBody>
          </p: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9E059175-D748-8FE6-9F8B-C94FC6D0CAB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86444" y="3155950"/>
                <a:ext cx="0" cy="341940"/>
              </a:xfrm>
              <a:prstGeom prst="straightConnector1">
                <a:avLst/>
              </a:prstGeom>
              <a:ln w="44450" cap="rnd">
                <a:solidFill>
                  <a:schemeClr val="accent6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5094B594-9A51-5442-4DA8-D54011229792}"/>
                </a:ext>
              </a:extLst>
            </p:cNvPr>
            <p:cNvGrpSpPr/>
            <p:nvPr/>
          </p:nvGrpSpPr>
          <p:grpSpPr>
            <a:xfrm>
              <a:off x="7086598" y="3454400"/>
              <a:ext cx="1195591" cy="432000"/>
              <a:chOff x="7467598" y="3594734"/>
              <a:chExt cx="1195591" cy="432000"/>
            </a:xfrm>
          </p:grpSpPr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41C13E97-6F6E-ECE2-72CA-416A1C3CE19F}"/>
                  </a:ext>
                </a:extLst>
              </p:cNvPr>
              <p:cNvSpPr/>
              <p:nvPr/>
            </p:nvSpPr>
            <p:spPr>
              <a:xfrm>
                <a:off x="7467598" y="3594734"/>
                <a:ext cx="1195591" cy="432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lIns="72000" rIns="72000" rtlCol="0" anchor="ctr"/>
              <a:lstStyle/>
              <a:p>
                <a:pPr algn="r"/>
                <a:r>
                  <a:rPr lang="en-GB" sz="1600" dirty="0">
                    <a:solidFill>
                      <a:schemeClr val="accent6">
                        <a:lumMod val="75000"/>
                      </a:schemeClr>
                    </a:solidFill>
                    <a:latin typeface="Arial Black" panose="020B0A04020102020204" pitchFamily="34" charset="0"/>
                  </a:rPr>
                  <a:t>91%</a:t>
                </a:r>
              </a:p>
            </p:txBody>
          </p:sp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656AD1A9-99BE-4D5F-8AFD-573A8635BC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86444" y="3615968"/>
                <a:ext cx="0" cy="341940"/>
              </a:xfrm>
              <a:prstGeom prst="straightConnector1">
                <a:avLst/>
              </a:prstGeom>
              <a:ln w="44450" cap="rnd">
                <a:solidFill>
                  <a:schemeClr val="accent6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B52EE6CA-2458-545F-962A-689131DA9D1E}"/>
                </a:ext>
              </a:extLst>
            </p:cNvPr>
            <p:cNvGrpSpPr/>
            <p:nvPr/>
          </p:nvGrpSpPr>
          <p:grpSpPr>
            <a:xfrm>
              <a:off x="7086600" y="4089400"/>
              <a:ext cx="1195590" cy="432000"/>
              <a:chOff x="7467600" y="4065268"/>
              <a:chExt cx="1195590" cy="432000"/>
            </a:xfrm>
          </p:grpSpPr>
          <p:sp>
            <p:nvSpPr>
              <p:cNvPr id="42" name="Rectangle: Rounded Corners 41">
                <a:extLst>
                  <a:ext uri="{FF2B5EF4-FFF2-40B4-BE49-F238E27FC236}">
                    <a16:creationId xmlns:a16="http://schemas.microsoft.com/office/drawing/2014/main" id="{1DD18DCE-7D6B-F54C-EE9E-F73B6ABBE14B}"/>
                  </a:ext>
                </a:extLst>
              </p:cNvPr>
              <p:cNvSpPr/>
              <p:nvPr/>
            </p:nvSpPr>
            <p:spPr>
              <a:xfrm>
                <a:off x="7467600" y="4065268"/>
                <a:ext cx="1195590" cy="432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lIns="72000" rIns="72000" rtlCol="0" anchor="ctr"/>
              <a:lstStyle/>
              <a:p>
                <a:pPr algn="r"/>
                <a:r>
                  <a:rPr lang="en-GB" sz="1600" dirty="0">
                    <a:solidFill>
                      <a:schemeClr val="accent6">
                        <a:lumMod val="75000"/>
                      </a:schemeClr>
                    </a:solidFill>
                    <a:latin typeface="Arial Black" panose="020B0A04020102020204" pitchFamily="34" charset="0"/>
                  </a:rPr>
                  <a:t>123%</a:t>
                </a:r>
              </a:p>
            </p:txBody>
          </p: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5CB46A1C-F03E-15E3-6236-CE796141558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86444" y="4089520"/>
                <a:ext cx="0" cy="341940"/>
              </a:xfrm>
              <a:prstGeom prst="straightConnector1">
                <a:avLst/>
              </a:prstGeom>
              <a:ln w="44450" cap="rnd">
                <a:solidFill>
                  <a:schemeClr val="accent6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59A524CA-8918-6D03-EC78-46001E6BD271}"/>
                </a:ext>
              </a:extLst>
            </p:cNvPr>
            <p:cNvGrpSpPr/>
            <p:nvPr/>
          </p:nvGrpSpPr>
          <p:grpSpPr>
            <a:xfrm>
              <a:off x="7086598" y="4724400"/>
              <a:ext cx="1195592" cy="431999"/>
              <a:chOff x="7467598" y="4535802"/>
              <a:chExt cx="1195592" cy="431999"/>
            </a:xfrm>
          </p:grpSpPr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id="{ECA3F1B0-7C18-0087-92F9-25F9BA13CCCD}"/>
                  </a:ext>
                </a:extLst>
              </p:cNvPr>
              <p:cNvSpPr/>
              <p:nvPr/>
            </p:nvSpPr>
            <p:spPr>
              <a:xfrm>
                <a:off x="7467598" y="4535802"/>
                <a:ext cx="1195592" cy="43199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lIns="72000" rIns="72000" rtlCol="0" anchor="ctr"/>
              <a:lstStyle/>
              <a:p>
                <a:pPr algn="r"/>
                <a:r>
                  <a:rPr lang="en-GB" sz="1600" dirty="0">
                    <a:solidFill>
                      <a:schemeClr val="accent6">
                        <a:lumMod val="75000"/>
                      </a:schemeClr>
                    </a:solidFill>
                    <a:latin typeface="Arial Black" panose="020B0A04020102020204" pitchFamily="34" charset="0"/>
                  </a:rPr>
                  <a:t>62%</a:t>
                </a:r>
              </a:p>
            </p:txBody>
          </p: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C85C8AE5-7496-65B1-43A2-37ADA0099E3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686444" y="4561488"/>
                <a:ext cx="0" cy="341940"/>
              </a:xfrm>
              <a:prstGeom prst="straightConnector1">
                <a:avLst/>
              </a:prstGeom>
              <a:ln w="44450" cap="rnd">
                <a:solidFill>
                  <a:schemeClr val="accent6">
                    <a:lumMod val="7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17B189A1-D43A-5CC2-7547-DB66E1646980}"/>
              </a:ext>
            </a:extLst>
          </p:cNvPr>
          <p:cNvSpPr txBox="1"/>
          <p:nvPr/>
        </p:nvSpPr>
        <p:spPr>
          <a:xfrm>
            <a:off x="64033" y="1127959"/>
            <a:ext cx="64129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200" b="1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CKD management and monitoring care quality indicators and prescription fills </a:t>
            </a:r>
            <a:r>
              <a:rPr lang="en-GB" sz="1200" b="1" dirty="0">
                <a:latin typeface="Trebuchet MS" panose="020B0603020202020204" pitchFamily="34" charset="0"/>
                <a:ea typeface="Times New Roman" panose="02020603050405020304" pitchFamily="18" charset="0"/>
              </a:rPr>
              <a:t>o</a:t>
            </a:r>
            <a:r>
              <a:rPr lang="en-GB" sz="1200" b="1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f guideline-recommended medications in the 180 days before and after a CKD diagnosis.</a:t>
            </a:r>
            <a:endParaRPr lang="en-GB" sz="1200" b="1" dirty="0">
              <a:latin typeface="Trebuchet MS" panose="020B0603020202020204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A8866C9-3B55-DD5B-C660-11D311E413D6}"/>
              </a:ext>
            </a:extLst>
          </p:cNvPr>
          <p:cNvGrpSpPr/>
          <p:nvPr/>
        </p:nvGrpSpPr>
        <p:grpSpPr>
          <a:xfrm>
            <a:off x="6096000" y="5181600"/>
            <a:ext cx="685800" cy="685800"/>
            <a:chOff x="48005" y="5674348"/>
            <a:chExt cx="442913" cy="442913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2C6BBCCB-4A28-2138-8295-1063DF403AD5}"/>
                </a:ext>
              </a:extLst>
            </p:cNvPr>
            <p:cNvSpPr/>
            <p:nvPr/>
          </p:nvSpPr>
          <p:spPr>
            <a:xfrm>
              <a:off x="48005" y="5674348"/>
              <a:ext cx="442913" cy="442913"/>
            </a:xfrm>
            <a:prstGeom prst="ellips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9" name="Graphic 28" descr="Medicine with solid fill">
              <a:extLst>
                <a:ext uri="{FF2B5EF4-FFF2-40B4-BE49-F238E27FC236}">
                  <a16:creationId xmlns:a16="http://schemas.microsoft.com/office/drawing/2014/main" id="{2A08D33F-A097-BD5C-527D-4692988D4C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96610" y="5726624"/>
              <a:ext cx="372382" cy="372382"/>
            </a:xfrm>
            <a:prstGeom prst="rect">
              <a:avLst/>
            </a:prstGeom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2B4EE964-4DBE-2559-DE71-C040EF8A6B5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089" t="12668" r="-1392" b="26999"/>
          <a:stretch/>
        </p:blipFill>
        <p:spPr>
          <a:xfrm>
            <a:off x="152400" y="1828800"/>
            <a:ext cx="6351079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565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5C9EE1E-E016-EA98-EF0A-286CBE314C20}"/>
              </a:ext>
            </a:extLst>
          </p:cNvPr>
          <p:cNvSpPr/>
          <p:nvPr/>
        </p:nvSpPr>
        <p:spPr>
          <a:xfrm>
            <a:off x="3581400" y="1676400"/>
            <a:ext cx="5334000" cy="4302319"/>
          </a:xfrm>
          <a:prstGeom prst="roundRect">
            <a:avLst>
              <a:gd name="adj" fmla="val 4943"/>
            </a:avLst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54000" rIns="72000" rtlCol="0" anchor="t"/>
          <a:lstStyle/>
          <a:p>
            <a:endParaRPr lang="en-GB" sz="12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7700C7-1D38-450C-4674-7FC05C09352B}"/>
              </a:ext>
            </a:extLst>
          </p:cNvPr>
          <p:cNvSpPr txBox="1"/>
          <p:nvPr/>
        </p:nvSpPr>
        <p:spPr>
          <a:xfrm>
            <a:off x="76200" y="762000"/>
            <a:ext cx="7086600" cy="6129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GB" sz="2000" b="1" dirty="0">
                <a:solidFill>
                  <a:srgbClr val="E46C0A"/>
                </a:solidFill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Results: eGFR decline before and after a CKD diagnosis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3853A02-FDB9-4150-FA18-8CFBA4FB4AFD}"/>
              </a:ext>
            </a:extLst>
          </p:cNvPr>
          <p:cNvSpPr txBox="1"/>
          <p:nvPr/>
        </p:nvSpPr>
        <p:spPr>
          <a:xfrm>
            <a:off x="3733800" y="1828801"/>
            <a:ext cx="5334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General additive model estimating eGFR trajectories of patients before and after a diagnosis of CKD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E03AE4D-6EA1-5443-A170-39029C31A81E}"/>
              </a:ext>
            </a:extLst>
          </p:cNvPr>
          <p:cNvSpPr txBox="1"/>
          <p:nvPr/>
        </p:nvSpPr>
        <p:spPr>
          <a:xfrm>
            <a:off x="3657600" y="5763276"/>
            <a:ext cx="4191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Shaded area represents 95% CIs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FBD2C04-F486-C237-9C5E-5B935C92A667}"/>
              </a:ext>
            </a:extLst>
          </p:cNvPr>
          <p:cNvSpPr/>
          <p:nvPr/>
        </p:nvSpPr>
        <p:spPr>
          <a:xfrm>
            <a:off x="228600" y="1676401"/>
            <a:ext cx="3048000" cy="4302320"/>
          </a:xfrm>
          <a:prstGeom prst="roundRect">
            <a:avLst>
              <a:gd name="adj" fmla="val 4943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54000" rIns="72000" rtlCol="0" anchor="t"/>
          <a:lstStyle/>
          <a:p>
            <a:endParaRPr lang="en-GB" sz="12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47CBD81-C2E8-5FC2-92F4-335CA4E5E557}"/>
              </a:ext>
            </a:extLst>
          </p:cNvPr>
          <p:cNvGrpSpPr/>
          <p:nvPr/>
        </p:nvGrpSpPr>
        <p:grpSpPr>
          <a:xfrm>
            <a:off x="635329" y="3429000"/>
            <a:ext cx="2234542" cy="1143000"/>
            <a:chOff x="6223658" y="3962400"/>
            <a:chExt cx="2234542" cy="1143000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DD33AB76-5038-2B96-DFC2-6B38CE8F49F8}"/>
                </a:ext>
              </a:extLst>
            </p:cNvPr>
            <p:cNvSpPr/>
            <p:nvPr/>
          </p:nvSpPr>
          <p:spPr>
            <a:xfrm>
              <a:off x="6982200" y="3962400"/>
              <a:ext cx="1476000" cy="46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rgbClr val="E46C0A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lIns="72000" rIns="72000" rtlCol="0" anchor="ctr"/>
            <a:lstStyle/>
            <a:p>
              <a:pPr algn="ctr"/>
              <a:r>
                <a:rPr lang="en-GB" sz="1600" dirty="0">
                  <a:solidFill>
                    <a:srgbClr val="E46C0A"/>
                  </a:solidFill>
                  <a:latin typeface="Arial Black" panose="020B0A04020102020204" pitchFamily="34" charset="0"/>
                </a:rPr>
                <a:t>–3.20</a:t>
              </a:r>
            </a:p>
            <a:p>
              <a:pPr algn="ctr"/>
              <a:r>
                <a:rPr lang="en-GB" sz="1000" dirty="0">
                  <a:solidFill>
                    <a:schemeClr val="tx1"/>
                  </a:solidFill>
                  <a:latin typeface="+mj-lt"/>
                </a:rPr>
                <a:t>95% CI: –3.38, –3.00</a:t>
              </a:r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50AF72A4-B17F-E200-6A61-CAC932557213}"/>
                </a:ext>
              </a:extLst>
            </p:cNvPr>
            <p:cNvSpPr/>
            <p:nvPr/>
          </p:nvSpPr>
          <p:spPr>
            <a:xfrm>
              <a:off x="6977746" y="4637400"/>
              <a:ext cx="1476000" cy="468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rgbClr val="E46C0A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lIns="72000" rIns="72000" rtlCol="0" anchor="ctr"/>
            <a:lstStyle/>
            <a:p>
              <a:pPr algn="ctr"/>
              <a:r>
                <a:rPr lang="en-GB" sz="1600" dirty="0">
                  <a:solidFill>
                    <a:srgbClr val="E46C0A"/>
                  </a:solidFill>
                  <a:latin typeface="Arial Black" panose="020B0A04020102020204" pitchFamily="34" charset="0"/>
                </a:rPr>
                <a:t>–0.74</a:t>
              </a:r>
            </a:p>
            <a:p>
              <a:pPr algn="ctr"/>
              <a:r>
                <a:rPr lang="en-GB" sz="1000" dirty="0">
                  <a:solidFill>
                    <a:schemeClr val="tx1"/>
                  </a:solidFill>
                  <a:latin typeface="+mj-lt"/>
                </a:rPr>
                <a:t>95% CI: –0.96, –0.53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E58DA39-F3BB-24BA-D4D5-B8F1ECDADC00}"/>
                </a:ext>
              </a:extLst>
            </p:cNvPr>
            <p:cNvSpPr txBox="1"/>
            <p:nvPr/>
          </p:nvSpPr>
          <p:spPr>
            <a:xfrm>
              <a:off x="6223658" y="4042511"/>
              <a:ext cx="6755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E46C0A"/>
                  </a:solidFill>
                </a:rPr>
                <a:t>Before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CAFC9A5-5D83-FAF9-BED0-CDE76D69095A}"/>
                </a:ext>
              </a:extLst>
            </p:cNvPr>
            <p:cNvSpPr txBox="1"/>
            <p:nvPr/>
          </p:nvSpPr>
          <p:spPr>
            <a:xfrm>
              <a:off x="6269937" y="4714629"/>
              <a:ext cx="5640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E46C0A"/>
                  </a:solidFill>
                </a:rPr>
                <a:t>After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67C8B61B-5F9F-D4DA-98EF-A3CA3CDD9E09}"/>
              </a:ext>
            </a:extLst>
          </p:cNvPr>
          <p:cNvSpPr txBox="1"/>
          <p:nvPr/>
        </p:nvSpPr>
        <p:spPr>
          <a:xfrm>
            <a:off x="304800" y="1762761"/>
            <a:ext cx="2895600" cy="134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 dirty="0">
                <a:solidFill>
                  <a:schemeClr val="tx1"/>
                </a:solidFill>
                <a:latin typeface="Trebuchet MS" panose="020B0603020202020204" pitchFamily="34" charset="0"/>
              </a:rPr>
              <a:t>Median annual decline in </a:t>
            </a:r>
            <a:r>
              <a:rPr lang="en-GB" sz="1400" b="1" dirty="0">
                <a:solidFill>
                  <a:srgbClr val="E46C0A"/>
                </a:solidFill>
                <a:latin typeface="Trebuchet MS" panose="020B0603020202020204" pitchFamily="34" charset="0"/>
              </a:rPr>
              <a:t>eGFR</a:t>
            </a:r>
            <a:r>
              <a:rPr lang="en-GB" sz="1400" b="1" dirty="0">
                <a:solidFill>
                  <a:schemeClr val="accent1"/>
                </a:solidFill>
                <a:latin typeface="Trebuchet MS" panose="020B0603020202020204" pitchFamily="34" charset="0"/>
              </a:rPr>
              <a:t> </a:t>
            </a:r>
            <a:r>
              <a:rPr lang="en-GB" sz="1400" b="1" dirty="0">
                <a:solidFill>
                  <a:schemeClr val="tx1"/>
                </a:solidFill>
                <a:latin typeface="Trebuchet MS" panose="020B0603020202020204" pitchFamily="34" charset="0"/>
              </a:rPr>
              <a:t>(</a:t>
            </a:r>
            <a:r>
              <a:rPr lang="en-GB" sz="1400" b="1" dirty="0">
                <a:latin typeface="Trebuchet MS" panose="020B0603020202020204" pitchFamily="34" charset="0"/>
              </a:rPr>
              <a:t>mL/min/1.73 m</a:t>
            </a:r>
            <a:r>
              <a:rPr lang="en-GB" sz="1400" b="1" baseline="30000" dirty="0">
                <a:latin typeface="Trebuchet MS" panose="020B0603020202020204" pitchFamily="34" charset="0"/>
              </a:rPr>
              <a:t>2</a:t>
            </a:r>
            <a:r>
              <a:rPr lang="en-GB" sz="1400" b="1" dirty="0">
                <a:latin typeface="Trebuchet MS" panose="020B0603020202020204" pitchFamily="34" charset="0"/>
              </a:rPr>
              <a:t>) </a:t>
            </a:r>
            <a:r>
              <a:rPr lang="en-GB" sz="1400" b="1" dirty="0">
                <a:solidFill>
                  <a:srgbClr val="E46C0A"/>
                </a:solidFill>
                <a:latin typeface="Trebuchet MS" panose="020B0603020202020204" pitchFamily="34" charset="0"/>
              </a:rPr>
              <a:t>significantly decreased </a:t>
            </a:r>
            <a:r>
              <a:rPr lang="en-GB" sz="1400" b="1" dirty="0">
                <a:solidFill>
                  <a:schemeClr val="tx1"/>
                </a:solidFill>
                <a:latin typeface="Trebuchet MS" panose="020B0603020202020204" pitchFamily="34" charset="0"/>
              </a:rPr>
              <a:t>following a CKD diagnosis</a:t>
            </a:r>
            <a:r>
              <a:rPr lang="en-GB" sz="1400" b="1" baseline="30000" dirty="0">
                <a:latin typeface="Trebuchet MS" panose="020B0603020202020204" pitchFamily="34" charset="0"/>
              </a:rPr>
              <a:t> a</a:t>
            </a:r>
            <a:endParaRPr lang="en-GB" sz="1400" b="1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85916C4-14C3-FDD9-B6B2-A98B5AEE2C9B}"/>
              </a:ext>
            </a:extLst>
          </p:cNvPr>
          <p:cNvGrpSpPr/>
          <p:nvPr/>
        </p:nvGrpSpPr>
        <p:grpSpPr>
          <a:xfrm>
            <a:off x="2743200" y="5410200"/>
            <a:ext cx="738670" cy="720919"/>
            <a:chOff x="48005" y="5674348"/>
            <a:chExt cx="446197" cy="457398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E5C1A7A3-2AC1-4919-8180-DCF87A06523D}"/>
                </a:ext>
              </a:extLst>
            </p:cNvPr>
            <p:cNvSpPr/>
            <p:nvPr/>
          </p:nvSpPr>
          <p:spPr>
            <a:xfrm>
              <a:off x="48005" y="5674348"/>
              <a:ext cx="442913" cy="442913"/>
            </a:xfrm>
            <a:prstGeom prst="ellipse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1"/>
                </a:solidFill>
              </a:endParaRPr>
            </a:p>
          </p:txBody>
        </p:sp>
        <p:pic>
          <p:nvPicPr>
            <p:cNvPr id="5" name="Graphic 4" descr="Kidneys with solid fill">
              <a:extLst>
                <a:ext uri="{FF2B5EF4-FFF2-40B4-BE49-F238E27FC236}">
                  <a16:creationId xmlns:a16="http://schemas.microsoft.com/office/drawing/2014/main" id="{A25F8362-F8D9-3451-EC3B-25C7B68744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48005" y="5685549"/>
              <a:ext cx="446197" cy="446197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E3E99489-7EAC-576D-9D74-AF3AB15E5991}"/>
              </a:ext>
            </a:extLst>
          </p:cNvPr>
          <p:cNvSpPr txBox="1"/>
          <p:nvPr/>
        </p:nvSpPr>
        <p:spPr>
          <a:xfrm>
            <a:off x="228600" y="4901502"/>
            <a:ext cx="26670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aseline="30000" dirty="0" err="1">
                <a:latin typeface="Trebuchet MS" panose="020B0603020202020204" pitchFamily="34" charset="0"/>
              </a:rPr>
              <a:t>a</a:t>
            </a:r>
            <a:r>
              <a:rPr lang="en-GB" sz="800" dirty="0" err="1">
                <a:effectLst/>
                <a:latin typeface="Trebuchet MS" panose="020B0603020202020204" pitchFamily="34" charset="0"/>
              </a:rPr>
              <a:t>eGFR</a:t>
            </a:r>
            <a:r>
              <a:rPr lang="en-GB" sz="800" dirty="0">
                <a:effectLst/>
                <a:latin typeface="Trebuchet MS" panose="020B0603020202020204" pitchFamily="34" charset="0"/>
              </a:rPr>
              <a:t> change was estimated before and after CKD diagnosis by fitting individual linear regression models with time to (and from) diagnosis in years as the only independent variable for the 2-year period before, and up to 2-year period after, CKD diagnosis; eGFR values from ± 0.5 years around the time of diagnosis were excluded to minimize the impact of regression on the mean observed around time zero</a:t>
            </a:r>
            <a:endParaRPr lang="en-GB" sz="200" dirty="0">
              <a:effectLst/>
              <a:latin typeface="Trebuchet MS" panose="020B06030202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3FF95C3-08FA-922D-18CC-3BDB9871C49E}"/>
              </a:ext>
            </a:extLst>
          </p:cNvPr>
          <p:cNvGrpSpPr/>
          <p:nvPr/>
        </p:nvGrpSpPr>
        <p:grpSpPr>
          <a:xfrm>
            <a:off x="4002881" y="2378674"/>
            <a:ext cx="4491037" cy="3356987"/>
            <a:chOff x="4002881" y="2378674"/>
            <a:chExt cx="4491037" cy="335698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EF5CED3-1260-0E1B-0082-2E9E4235E2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02881" y="2378674"/>
              <a:ext cx="4491037" cy="3356987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99CB8CA-C792-AA70-F478-A8460A2AAE6A}"/>
                </a:ext>
              </a:extLst>
            </p:cNvPr>
            <p:cNvSpPr txBox="1"/>
            <p:nvPr/>
          </p:nvSpPr>
          <p:spPr>
            <a:xfrm>
              <a:off x="4724400" y="2514600"/>
              <a:ext cx="1694695" cy="28469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250" dirty="0">
                  <a:latin typeface="Trebuchet MS" panose="020B0603020202020204" pitchFamily="34" charset="0"/>
                </a:rPr>
                <a:t>Before CKD diagnosis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32AA040-635E-516E-0238-2E282E114CE6}"/>
                </a:ext>
              </a:extLst>
            </p:cNvPr>
            <p:cNvSpPr txBox="1"/>
            <p:nvPr/>
          </p:nvSpPr>
          <p:spPr>
            <a:xfrm>
              <a:off x="6629400" y="2514600"/>
              <a:ext cx="1587294" cy="28469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250" dirty="0">
                  <a:latin typeface="Trebuchet MS" panose="020B0603020202020204" pitchFamily="34" charset="0"/>
                </a:rPr>
                <a:t>After CKD diagnosis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9D0FC0A-F8C8-D116-4D5B-904006AB1244}"/>
                </a:ext>
              </a:extLst>
            </p:cNvPr>
            <p:cNvSpPr txBox="1"/>
            <p:nvPr/>
          </p:nvSpPr>
          <p:spPr>
            <a:xfrm rot="16200000">
              <a:off x="3227069" y="3803438"/>
              <a:ext cx="1947969" cy="28469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250" dirty="0">
                  <a:latin typeface="Trebuchet MS" panose="020B0603020202020204" pitchFamily="34" charset="0"/>
                </a:rPr>
                <a:t>eGFR (mL/min/1.73 m</a:t>
              </a:r>
              <a:r>
                <a:rPr lang="en-GB" sz="1250" baseline="30000" dirty="0">
                  <a:latin typeface="Trebuchet MS" panose="020B0603020202020204" pitchFamily="34" charset="0"/>
                </a:rPr>
                <a:t>2</a:t>
              </a:r>
              <a:r>
                <a:rPr lang="en-GB" sz="1250" dirty="0">
                  <a:latin typeface="Trebuchet MS" panose="020B0603020202020204" pitchFamily="34" charset="0"/>
                </a:rPr>
                <a:t>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4283A0C-9D86-2B51-B782-D414B256A878}"/>
                </a:ext>
              </a:extLst>
            </p:cNvPr>
            <p:cNvSpPr txBox="1"/>
            <p:nvPr/>
          </p:nvSpPr>
          <p:spPr>
            <a:xfrm>
              <a:off x="5072994" y="5410200"/>
              <a:ext cx="2851806" cy="28469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250" dirty="0">
                  <a:latin typeface="Trebuchet MS" panose="020B0603020202020204" pitchFamily="34" charset="0"/>
                </a:rPr>
                <a:t>Time from first CKD diagnosis (years)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61422AAF-189A-2964-8DAF-4BE2D3CBCB44}"/>
              </a:ext>
            </a:extLst>
          </p:cNvPr>
          <p:cNvSpPr txBox="1"/>
          <p:nvPr/>
        </p:nvSpPr>
        <p:spPr>
          <a:xfrm>
            <a:off x="26709" y="6248400"/>
            <a:ext cx="8915400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CI, confidence interval; CKD, chronic kidney disease; eGFR, estimated glomerular filtration rate</a:t>
            </a:r>
          </a:p>
        </p:txBody>
      </p:sp>
    </p:spTree>
    <p:extLst>
      <p:ext uri="{BB962C8B-B14F-4D97-AF65-F5344CB8AC3E}">
        <p14:creationId xmlns:p14="http://schemas.microsoft.com/office/powerpoint/2010/main" val="2851556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EA57B9B-B30B-B872-691C-A0A6D171272F}"/>
              </a:ext>
            </a:extLst>
          </p:cNvPr>
          <p:cNvSpPr txBox="1"/>
          <p:nvPr/>
        </p:nvSpPr>
        <p:spPr>
          <a:xfrm>
            <a:off x="76200" y="838200"/>
            <a:ext cx="8991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2000" b="1" dirty="0">
                <a:solidFill>
                  <a:srgbClr val="E46C0A"/>
                </a:solidFill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Results: associations between CKD diagnostic delay and clinical outcomes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C6FAB7-18CB-D25E-5D61-25DA6B2DCE8B}"/>
              </a:ext>
            </a:extLst>
          </p:cNvPr>
          <p:cNvSpPr txBox="1"/>
          <p:nvPr/>
        </p:nvSpPr>
        <p:spPr>
          <a:xfrm>
            <a:off x="22185" y="5413744"/>
            <a:ext cx="9144000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Error bars indicate 95% CIs. Diagnostic delay is defined as the length of time between a patient’s second qualifying eGFR measurement and the date of first recorded ICD-9/10 diagnosis code for CKD (any stage). Hazard ratios estimate the relative increase in risk for each year of diagnostic delay; a hazard ratio &gt; 1 indicates that longer diagnostic delay increases the risk of an event. </a:t>
            </a:r>
            <a:r>
              <a:rPr lang="en-GB" sz="700" baseline="30000" dirty="0" err="1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a</a:t>
            </a:r>
            <a:r>
              <a:rPr lang="en-GB" sz="700" dirty="0" err="1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Hazard</a:t>
            </a:r>
            <a:r>
              <a:rPr lang="en-GB" sz="7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 ratios calculated using Cox regression adjusting for sex, age, history of diabetes (type 1 and type 2), number of pre-index visits, eGFR change rate and eGFR at date of second qualifying eGFR measurement.  </a:t>
            </a:r>
            <a:r>
              <a:rPr lang="en-GB" sz="700" baseline="30000" dirty="0" err="1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b</a:t>
            </a:r>
            <a:r>
              <a:rPr lang="en-GB" sz="700" dirty="0" err="1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Composite</a:t>
            </a:r>
            <a:r>
              <a:rPr lang="en-GB" sz="7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 of cardiorenal outcomes including chronic dialysis, kidney transplant, CKD progression to stage 4/5, myocardial infarction, stroke and hospitalization for heart failure. </a:t>
            </a:r>
            <a:r>
              <a:rPr lang="en-GB" sz="700" baseline="30000" dirty="0" err="1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c</a:t>
            </a:r>
            <a:r>
              <a:rPr lang="en-GB" sz="700" dirty="0" err="1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Includes</a:t>
            </a:r>
            <a:r>
              <a:rPr lang="en-GB" sz="7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 patients who underwent kidney transplant or chronic dialysis during follow-up, identified using recorded procedure codes (CPT, HCPCS, ICD-9-PCS or ICD-10-PCS). </a:t>
            </a:r>
            <a:r>
              <a:rPr lang="en-GB" sz="700" baseline="30000" dirty="0" err="1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d</a:t>
            </a:r>
            <a:r>
              <a:rPr lang="en-GB" sz="700" dirty="0" err="1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Includes</a:t>
            </a:r>
            <a:r>
              <a:rPr lang="en-GB" sz="7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 patients who have a recorded ICD-9/10 code for stage 4 or 5 CKD (&lt; 30 mL/min/1.73 m</a:t>
            </a:r>
            <a:r>
              <a:rPr lang="en-GB" sz="700" baseline="300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2</a:t>
            </a:r>
            <a:r>
              <a:rPr lang="en-GB" sz="7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) during follow-up. </a:t>
            </a:r>
            <a:r>
              <a:rPr lang="en-GB" sz="700" baseline="30000" dirty="0" err="1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e</a:t>
            </a:r>
            <a:r>
              <a:rPr lang="en-GB" sz="700" dirty="0" err="1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Includes</a:t>
            </a:r>
            <a:r>
              <a:rPr lang="en-GB" sz="7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 patients who experienced myocardial infarction and/or stroke during follow-up, identified using ICD-9/10 codes. </a:t>
            </a:r>
            <a:r>
              <a:rPr lang="en-GB" sz="700" baseline="30000" dirty="0" err="1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f</a:t>
            </a:r>
            <a:r>
              <a:rPr lang="en-GB" sz="700" dirty="0" err="1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Includes</a:t>
            </a:r>
            <a:r>
              <a:rPr lang="en-GB" sz="7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 patients who experienced myocardial infarction, stroke and/or hospitalization for heart failure during follow-up, identified using ICD-9/10 codes.</a:t>
            </a:r>
          </a:p>
          <a:p>
            <a:r>
              <a:rPr lang="en-GB" sz="700" i="1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CI</a:t>
            </a:r>
            <a:r>
              <a:rPr lang="en-GB" sz="7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 confidence interval, </a:t>
            </a:r>
            <a:r>
              <a:rPr lang="en-GB" sz="700" i="1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CKD</a:t>
            </a:r>
            <a:r>
              <a:rPr lang="en-GB" sz="7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 chronic kidney disease, </a:t>
            </a:r>
            <a:r>
              <a:rPr lang="en-GB" sz="700" i="1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CPT </a:t>
            </a:r>
            <a:r>
              <a:rPr lang="en-GB" sz="7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current procedural terminology, </a:t>
            </a:r>
            <a:r>
              <a:rPr lang="en-GB" sz="700" i="1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eGFR</a:t>
            </a:r>
            <a:r>
              <a:rPr lang="en-GB" sz="7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 estimated glomerular filtration rate, </a:t>
            </a:r>
            <a:r>
              <a:rPr lang="en-GB" sz="700" i="1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HCPCS </a:t>
            </a:r>
            <a:r>
              <a:rPr lang="en-GB" sz="7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Healthcare Common Procedure Coding System, </a:t>
            </a:r>
            <a:r>
              <a:rPr lang="en-GB" sz="700" i="1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HR</a:t>
            </a:r>
            <a:r>
              <a:rPr lang="en-GB" sz="7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 hazard ratio, </a:t>
            </a:r>
            <a:r>
              <a:rPr lang="en-GB" sz="700" i="1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ICD</a:t>
            </a:r>
            <a:r>
              <a:rPr lang="en-GB" sz="7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 International Classification of Diseases, </a:t>
            </a:r>
            <a:r>
              <a:rPr lang="en-GB" sz="700" i="1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ICD-9/10-PCS</a:t>
            </a:r>
            <a:r>
              <a:rPr lang="en-GB" sz="7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 International Classification of Diseases 9/10 Procedure Coding System,</a:t>
            </a:r>
            <a:r>
              <a:rPr lang="en-GB" sz="700" i="1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 MACE</a:t>
            </a:r>
            <a:r>
              <a:rPr lang="en-GB" sz="70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 major adverse cardiovascular events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1AC4D0D-537E-4D00-4A99-1E5B65009AD7}"/>
              </a:ext>
            </a:extLst>
          </p:cNvPr>
          <p:cNvSpPr/>
          <p:nvPr/>
        </p:nvSpPr>
        <p:spPr>
          <a:xfrm>
            <a:off x="152400" y="4233192"/>
            <a:ext cx="8839200" cy="1143000"/>
          </a:xfrm>
          <a:prstGeom prst="roundRect">
            <a:avLst>
              <a:gd name="adj" fmla="val 4943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54000" tIns="72000" rIns="72000" rtlCol="0" anchor="t"/>
          <a:lstStyle/>
          <a:p>
            <a:r>
              <a:rPr lang="en-GB" sz="1400" b="1" dirty="0">
                <a:solidFill>
                  <a:schemeClr val="tx1"/>
                </a:solidFill>
                <a:latin typeface="Trebuchet MS" panose="020B0603020202020204" pitchFamily="34" charset="0"/>
              </a:rPr>
              <a:t> Delayed CKD diagnosis (by 1-year increments) was associated with </a:t>
            </a:r>
            <a:r>
              <a:rPr lang="en-GB" sz="1400" b="1" dirty="0">
                <a:solidFill>
                  <a:srgbClr val="E46C0A"/>
                </a:solidFill>
                <a:latin typeface="Trebuchet MS" panose="020B0603020202020204" pitchFamily="34" charset="0"/>
              </a:rPr>
              <a:t>elevated risk </a:t>
            </a:r>
            <a:r>
              <a:rPr lang="en-GB" sz="1400" b="1" dirty="0">
                <a:solidFill>
                  <a:schemeClr val="tx1"/>
                </a:solidFill>
                <a:latin typeface="Trebuchet MS" panose="020B0603020202020204" pitchFamily="34" charset="0"/>
              </a:rPr>
              <a:t>of:</a:t>
            </a:r>
          </a:p>
          <a:p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C7A2A6D-30C2-6E63-FAE8-8A1FA1298AA5}"/>
              </a:ext>
            </a:extLst>
          </p:cNvPr>
          <p:cNvSpPr txBox="1"/>
          <p:nvPr/>
        </p:nvSpPr>
        <p:spPr>
          <a:xfrm>
            <a:off x="304800" y="4699828"/>
            <a:ext cx="1573139" cy="46935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b="1" dirty="0">
                <a:solidFill>
                  <a:srgbClr val="E46C0A"/>
                </a:solidFill>
                <a:latin typeface="Trebuchet MS" panose="020B0603020202020204" pitchFamily="34" charset="0"/>
              </a:rPr>
              <a:t>CKD progression </a:t>
            </a:r>
            <a:r>
              <a:rPr lang="en-GB" sz="1050" dirty="0">
                <a:latin typeface="Trebuchet MS" panose="020B0603020202020204" pitchFamily="34" charset="0"/>
              </a:rPr>
              <a:t>(stage 4/5)</a:t>
            </a:r>
            <a:endParaRPr lang="en-GB" sz="1200" dirty="0">
              <a:latin typeface="Trebuchet MS" panose="020B0603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6F7CA13-B260-12D6-79B0-FA6104BEDF4F}"/>
              </a:ext>
            </a:extLst>
          </p:cNvPr>
          <p:cNvSpPr txBox="1"/>
          <p:nvPr/>
        </p:nvSpPr>
        <p:spPr>
          <a:xfrm>
            <a:off x="3352800" y="4699828"/>
            <a:ext cx="1478245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b="1" dirty="0">
                <a:solidFill>
                  <a:srgbClr val="E46C0A"/>
                </a:solidFill>
                <a:latin typeface="Trebuchet MS" panose="020B0603020202020204" pitchFamily="34" charset="0"/>
              </a:rPr>
              <a:t>Kidney failure</a:t>
            </a:r>
          </a:p>
          <a:p>
            <a:pPr algn="ctr"/>
            <a:r>
              <a:rPr lang="en-GB" sz="1000" dirty="0">
                <a:latin typeface="Trebuchet MS" panose="020B0603020202020204" pitchFamily="34" charset="0"/>
              </a:rPr>
              <a:t>(transplant or chronic dialysis)</a:t>
            </a:r>
            <a:endParaRPr lang="en-GB" sz="1000" dirty="0">
              <a:solidFill>
                <a:schemeClr val="accent2"/>
              </a:solidFill>
              <a:latin typeface="Trebuchet MS" panose="020B0603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239A5FF-1707-22C2-0EFA-3583D9FC902B}"/>
              </a:ext>
            </a:extLst>
          </p:cNvPr>
          <p:cNvSpPr txBox="1"/>
          <p:nvPr/>
        </p:nvSpPr>
        <p:spPr>
          <a:xfrm>
            <a:off x="6096000" y="4699828"/>
            <a:ext cx="1546920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b="1" dirty="0">
                <a:solidFill>
                  <a:srgbClr val="E46C0A"/>
                </a:solidFill>
                <a:latin typeface="Trebuchet MS" panose="020B0603020202020204" pitchFamily="34" charset="0"/>
              </a:rPr>
              <a:t>MACE+</a:t>
            </a:r>
          </a:p>
          <a:p>
            <a:pPr algn="ctr"/>
            <a:r>
              <a:rPr lang="en-GB" sz="1000" dirty="0">
                <a:latin typeface="Trebuchet MS" panose="020B0603020202020204" pitchFamily="34" charset="0"/>
              </a:rPr>
              <a:t>(composite of MI, stroke and </a:t>
            </a:r>
            <a:r>
              <a:rPr lang="en-GB" sz="1000" dirty="0" err="1">
                <a:latin typeface="Trebuchet MS" panose="020B0603020202020204" pitchFamily="34" charset="0"/>
              </a:rPr>
              <a:t>hHF</a:t>
            </a:r>
            <a:r>
              <a:rPr lang="en-GB" sz="1000" dirty="0">
                <a:latin typeface="Trebuchet MS" panose="020B0603020202020204" pitchFamily="34" charset="0"/>
              </a:rPr>
              <a:t>)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C6C4FB0-35C6-AE22-4C72-7B4E0D59BC02}"/>
              </a:ext>
            </a:extLst>
          </p:cNvPr>
          <p:cNvGrpSpPr/>
          <p:nvPr/>
        </p:nvGrpSpPr>
        <p:grpSpPr>
          <a:xfrm>
            <a:off x="1905000" y="4712301"/>
            <a:ext cx="940138" cy="432000"/>
            <a:chOff x="2286000" y="1447800"/>
            <a:chExt cx="940138" cy="432000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9AE0DE0E-0F8F-5705-8949-3C3E0F572B15}"/>
                </a:ext>
              </a:extLst>
            </p:cNvPr>
            <p:cNvSpPr/>
            <p:nvPr/>
          </p:nvSpPr>
          <p:spPr>
            <a:xfrm>
              <a:off x="2286000" y="1447800"/>
              <a:ext cx="940138" cy="432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lIns="72000" rIns="36000" rtlCol="0" anchor="ctr"/>
            <a:lstStyle/>
            <a:p>
              <a:pPr algn="r"/>
              <a:r>
                <a:rPr lang="en-GB" sz="1600" dirty="0">
                  <a:solidFill>
                    <a:srgbClr val="E46C0A"/>
                  </a:solidFill>
                  <a:latin typeface="Arial Black" panose="020B0A04020102020204" pitchFamily="34" charset="0"/>
                </a:rPr>
                <a:t>40%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372AC527-C6D3-FA7F-1D63-2F78314A337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88675" y="1487246"/>
              <a:ext cx="0" cy="341940"/>
            </a:xfrm>
            <a:prstGeom prst="straightConnector1">
              <a:avLst/>
            </a:prstGeom>
            <a:ln w="44450" cap="rnd">
              <a:solidFill>
                <a:srgbClr val="E46C0A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17284BC-2B8D-B54A-B097-D55CEFD639F2}"/>
              </a:ext>
            </a:extLst>
          </p:cNvPr>
          <p:cNvGrpSpPr/>
          <p:nvPr/>
        </p:nvGrpSpPr>
        <p:grpSpPr>
          <a:xfrm>
            <a:off x="4851062" y="4715404"/>
            <a:ext cx="940138" cy="432000"/>
            <a:chOff x="11511124" y="2271251"/>
            <a:chExt cx="940138" cy="432000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0333A7E1-F464-D87F-791E-755AD4FE60FB}"/>
                </a:ext>
              </a:extLst>
            </p:cNvPr>
            <p:cNvSpPr/>
            <p:nvPr/>
          </p:nvSpPr>
          <p:spPr>
            <a:xfrm>
              <a:off x="11511124" y="2271251"/>
              <a:ext cx="940138" cy="432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lIns="72000" rIns="36000" rtlCol="0" anchor="ctr"/>
            <a:lstStyle/>
            <a:p>
              <a:pPr algn="r"/>
              <a:r>
                <a:rPr lang="en-GB" sz="1600" dirty="0">
                  <a:solidFill>
                    <a:srgbClr val="E46C0A"/>
                  </a:solidFill>
                  <a:latin typeface="Arial Black" panose="020B0A04020102020204" pitchFamily="34" charset="0"/>
                </a:rPr>
                <a:t>63%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39A863AE-4E8D-02B1-E94C-197EAF1821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713799" y="2308803"/>
              <a:ext cx="0" cy="341940"/>
            </a:xfrm>
            <a:prstGeom prst="straightConnector1">
              <a:avLst/>
            </a:prstGeom>
            <a:ln w="44450" cap="rnd">
              <a:solidFill>
                <a:srgbClr val="E46C0A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4936805-8BFF-8D19-82D9-57DE88EF73CF}"/>
              </a:ext>
            </a:extLst>
          </p:cNvPr>
          <p:cNvGrpSpPr/>
          <p:nvPr/>
        </p:nvGrpSpPr>
        <p:grpSpPr>
          <a:xfrm>
            <a:off x="7518062" y="4728678"/>
            <a:ext cx="940138" cy="432000"/>
            <a:chOff x="11511124" y="2761511"/>
            <a:chExt cx="940138" cy="432000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FEB43C02-A4A1-826B-14CA-ED2618DC31D0}"/>
                </a:ext>
              </a:extLst>
            </p:cNvPr>
            <p:cNvSpPr/>
            <p:nvPr/>
          </p:nvSpPr>
          <p:spPr>
            <a:xfrm>
              <a:off x="11511124" y="2761511"/>
              <a:ext cx="940138" cy="432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lIns="72000" rIns="36000" rtlCol="0" anchor="ctr"/>
            <a:lstStyle/>
            <a:p>
              <a:pPr algn="r"/>
              <a:r>
                <a:rPr lang="en-GB" sz="1600" dirty="0">
                  <a:solidFill>
                    <a:srgbClr val="E46C0A"/>
                  </a:solidFill>
                  <a:latin typeface="Arial Black" panose="020B0A04020102020204" pitchFamily="34" charset="0"/>
                </a:rPr>
                <a:t>8%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59AD3777-136B-E684-2A5D-F1C00430AF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713799" y="2784926"/>
              <a:ext cx="0" cy="341940"/>
            </a:xfrm>
            <a:prstGeom prst="straightConnector1">
              <a:avLst/>
            </a:prstGeom>
            <a:ln w="44450" cap="rnd">
              <a:solidFill>
                <a:srgbClr val="E46C0A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5DCDF1DB-6F5E-3231-E204-DE277AB92431}"/>
              </a:ext>
            </a:extLst>
          </p:cNvPr>
          <p:cNvSpPr/>
          <p:nvPr/>
        </p:nvSpPr>
        <p:spPr>
          <a:xfrm>
            <a:off x="8384485" y="4076223"/>
            <a:ext cx="670273" cy="623363"/>
          </a:xfrm>
          <a:prstGeom prst="ellips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Graphic 24" descr="Clock with solid fill">
            <a:extLst>
              <a:ext uri="{FF2B5EF4-FFF2-40B4-BE49-F238E27FC236}">
                <a16:creationId xmlns:a16="http://schemas.microsoft.com/office/drawing/2014/main" id="{714B5726-055F-393B-B53A-DC3B05B5A3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382000" y="4073912"/>
            <a:ext cx="675243" cy="627985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2A57BA06-BC6B-4DED-E79E-E0907DDD7278}"/>
              </a:ext>
            </a:extLst>
          </p:cNvPr>
          <p:cNvSpPr txBox="1"/>
          <p:nvPr/>
        </p:nvSpPr>
        <p:spPr>
          <a:xfrm>
            <a:off x="495300" y="1371600"/>
            <a:ext cx="8153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300"/>
              </a:spcAft>
            </a:pPr>
            <a:r>
              <a:rPr lang="en-GB" sz="1400" b="1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Associations between delayed</a:t>
            </a:r>
            <a:r>
              <a:rPr lang="en-GB" sz="1400" b="0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 </a:t>
            </a:r>
            <a:r>
              <a:rPr lang="en-GB" sz="1400" b="1" dirty="0">
                <a:effectLst/>
                <a:latin typeface="Trebuchet MS" panose="020B0603020202020204" pitchFamily="34" charset="0"/>
                <a:ea typeface="Times New Roman" panose="02020603050405020304" pitchFamily="18" charset="0"/>
              </a:rPr>
              <a:t>CKD diagnosis and risk of clinical outcomes per year of diagnostic delay, evaluated using Cox regression analysis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76DBD96-B97D-4200-5C12-A325BFED995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24280" y="2209800"/>
            <a:ext cx="6695440" cy="201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8583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9791</TotalTime>
  <Words>1647</Words>
  <Application>Microsoft Office PowerPoint</Application>
  <PresentationFormat>On-screen Show (4:3)</PresentationFormat>
  <Paragraphs>140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Arial Black</vt:lpstr>
      <vt:lpstr>Calibri</vt:lpstr>
      <vt:lpstr>Segoe UI</vt:lpstr>
      <vt:lpstr>Symbol</vt:lpstr>
      <vt:lpstr>Times New Roman</vt:lpstr>
      <vt:lpstr>Trebuchet MS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Springer-SBM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hayw01</dc:creator>
  <cp:lastModifiedBy>Bobby Thompson</cp:lastModifiedBy>
  <cp:revision>245</cp:revision>
  <dcterms:created xsi:type="dcterms:W3CDTF">2010-11-02T11:52:55Z</dcterms:created>
  <dcterms:modified xsi:type="dcterms:W3CDTF">2023-02-10T09:59:20Z</dcterms:modified>
</cp:coreProperties>
</file>