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
  </p:notesMasterIdLst>
  <p:handoutMasterIdLst>
    <p:handoutMasterId r:id="rId4"/>
  </p:handout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1964"/>
    <a:srgbClr val="403B7A"/>
    <a:srgbClr val="95160D"/>
    <a:srgbClr val="CA3B3A"/>
    <a:srgbClr val="A31810"/>
    <a:srgbClr val="92150C"/>
    <a:srgbClr val="7C1308"/>
    <a:srgbClr val="185D37"/>
    <a:srgbClr val="477E5E"/>
    <a:srgbClr val="1F68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115" d="100"/>
          <a:sy n="115" d="100"/>
        </p:scale>
        <p:origin x="193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A00BDE-7E37-4EAD-BB6F-0A7CCB823AAE}" type="datetimeFigureOut">
              <a:rPr lang="en-GB" smtClean="0"/>
              <a:t>27/02/2023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C11788-BFC0-493A-86F6-24063E227C33}" type="slidenum">
              <a:rPr lang="en-GB" smtClean="0"/>
              <a:t>‹#›</a:t>
            </a:fld>
            <a:endParaRPr lang="en-GB"/>
          </a:p>
        </p:txBody>
      </p:sp>
    </p:spTree>
    <p:extLst>
      <p:ext uri="{BB962C8B-B14F-4D97-AF65-F5344CB8AC3E}">
        <p14:creationId xmlns:p14="http://schemas.microsoft.com/office/powerpoint/2010/main" val="869176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2447A-A74C-4886-91DA-A8789A8DAD5F}" type="datetimeFigureOut">
              <a:rPr lang="en-GB" smtClean="0"/>
              <a:t>27/02/2023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EC516-F8F8-44F2-8226-68075DDAF4E0}" type="slidenum">
              <a:rPr lang="en-GB" smtClean="0"/>
              <a:t>‹#›</a:t>
            </a:fld>
            <a:endParaRPr lang="en-GB"/>
          </a:p>
        </p:txBody>
      </p:sp>
    </p:spTree>
    <p:extLst>
      <p:ext uri="{BB962C8B-B14F-4D97-AF65-F5344CB8AC3E}">
        <p14:creationId xmlns:p14="http://schemas.microsoft.com/office/powerpoint/2010/main" val="323928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DEC516-F8F8-44F2-8226-68075DDAF4E0}" type="slidenum">
              <a:rPr lang="en-GB" smtClean="0"/>
              <a:t>1</a:t>
            </a:fld>
            <a:endParaRPr lang="en-GB"/>
          </a:p>
        </p:txBody>
      </p:sp>
    </p:spTree>
    <p:extLst>
      <p:ext uri="{BB962C8B-B14F-4D97-AF65-F5344CB8AC3E}">
        <p14:creationId xmlns:p14="http://schemas.microsoft.com/office/powerpoint/2010/main" val="11694849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1F1964"/>
              </a:buClr>
              <a:defRPr/>
            </a:lvl1pPr>
            <a:lvl2pPr>
              <a:buClr>
                <a:srgbClr val="1F1964"/>
              </a:buClr>
              <a:defRPr/>
            </a:lvl2pPr>
            <a:lvl3pPr>
              <a:buClr>
                <a:srgbClr val="1F1964"/>
              </a:buClr>
              <a:defRPr/>
            </a:lvl3pPr>
            <a:lvl4pPr>
              <a:buClr>
                <a:srgbClr val="1F1964"/>
              </a:buClr>
              <a:defRPr/>
            </a:lvl4pPr>
            <a:lvl5pPr>
              <a:buClr>
                <a:srgbClr val="1F1964"/>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[Surname Initial], et al. Am J </a:t>
            </a:r>
            <a:r>
              <a:rPr lang="en-US" dirty="0" err="1"/>
              <a:t>Clin</a:t>
            </a:r>
            <a:r>
              <a:rPr lang="en-US" dirty="0"/>
              <a:t> </a:t>
            </a:r>
            <a:r>
              <a:rPr lang="en-US" dirty="0" err="1"/>
              <a:t>Dermatol</a:t>
            </a:r>
            <a:r>
              <a:rPr lang="en-US" dirty="0"/>
              <a:t>. [YEAR]. [INSERT DOI]</a:t>
            </a:r>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96200" y="137257"/>
              <a:ext cx="1447800" cy="534383"/>
              <a:chOff x="7696200" y="116775"/>
              <a:chExt cx="1447800" cy="62096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403B7A"/>
              </a:solidFill>
              <a:ln>
                <a:solidFill>
                  <a:srgbClr val="403B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775455" y="194788"/>
                <a:ext cx="1289289" cy="500702"/>
              </a:xfrm>
              <a:prstGeom prst="rect">
                <a:avLst/>
              </a:prstGeom>
              <a:noFill/>
              <a:effectLst/>
            </p:spPr>
            <p:txBody>
              <a:bodyPr wrap="square" rtlCol="0">
                <a:spAutoFit/>
              </a:bodyPr>
              <a:lstStyle/>
              <a:p>
                <a:pPr algn="ctr"/>
                <a:r>
                  <a:rPr lang="en-GB" sz="1100" b="0" dirty="0">
                    <a:solidFill>
                      <a:schemeClr val="bg1"/>
                    </a:solidFill>
                    <a:latin typeface="Trebuchet MS" panose="020B0603020202020204" pitchFamily="34" charset="0"/>
                  </a:rPr>
                  <a:t>PEER-REVIEWED</a:t>
                </a:r>
              </a:p>
              <a:p>
                <a:pPr algn="ctr"/>
                <a:r>
                  <a:rPr lang="en-GB" sz="1100" b="0" dirty="0">
                    <a:solidFill>
                      <a:schemeClr val="bg1"/>
                    </a:solidFill>
                    <a:latin typeface="Trebuchet MS" panose="020B0603020202020204" pitchFamily="34" charset="0"/>
                  </a:rPr>
                  <a:t>FEATURE</a:t>
                </a:r>
              </a:p>
            </p:txBody>
          </p:sp>
        </p:grpSp>
      </p:grpSp>
      <p:sp>
        <p:nvSpPr>
          <p:cNvPr id="14" name="TextBox 13"/>
          <p:cNvSpPr txBox="1"/>
          <p:nvPr userDrawn="1"/>
        </p:nvSpPr>
        <p:spPr>
          <a:xfrm>
            <a:off x="228600" y="188413"/>
            <a:ext cx="4953000" cy="400110"/>
          </a:xfrm>
          <a:prstGeom prst="rect">
            <a:avLst/>
          </a:prstGeom>
          <a:noFill/>
        </p:spPr>
        <p:txBody>
          <a:bodyPr wrap="square" rtlCol="0">
            <a:spAutoFit/>
          </a:bodyPr>
          <a:lstStyle/>
          <a:p>
            <a:r>
              <a:rPr lang="en-GB" sz="2000" b="1" i="0" dirty="0">
                <a:solidFill>
                  <a:schemeClr val="bg1"/>
                </a:solidFill>
              </a:rPr>
              <a:t>American Journal of Clinical Dermatology</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153400" cy="4267200"/>
          </a:xfrm>
        </p:spPr>
        <p:txBody>
          <a:bodyPr/>
          <a:lstStyle/>
          <a:p>
            <a:pPr marL="0" indent="0">
              <a:buNone/>
            </a:pPr>
            <a:r>
              <a:rPr lang="en-NZ" sz="1600" b="1" dirty="0"/>
              <a:t>Plain Language Summary</a:t>
            </a:r>
          </a:p>
          <a:p>
            <a:pPr marL="0" indent="0">
              <a:buNone/>
            </a:pPr>
            <a:endParaRPr lang="en-NZ" sz="1600" b="1" dirty="0"/>
          </a:p>
          <a:p>
            <a:pPr marL="0" indent="0">
              <a:buNone/>
            </a:pPr>
            <a:r>
              <a:rPr lang="en-NZ" sz="1400" dirty="0"/>
              <a:t>Alopecia areata (AA) is an autoimmune disease that causes patchy hair loss on the scalp, face, and body. Baricitinib is a Janus kinase inhibitor that is approved to treat AA in several countries, based on results from two studies, BRAVE-AA1 and BRAVE-AA2. In these studies, adults with at least 50% scalp hair loss were treated with baricitinib for 36 weeks. Long-term therapy is important in AA, and hair regrowth can take longer in some patients with severe disease. Therefore, we assessed outcomes from a longer course of therapy. Here we report the results after 52 weeks of continuous treatment with baricitinib 4 mg or 2 mg in 465 patients in BRAVE-AA1 and 390 patients BRAVE-AA2. The goal was to reduce scalp hair loss to 20% or less by Week 52. In BRAVE-AA1, 40.9% of patients who took baricitinib 4 mg and 21.2% of patients who took baricitinib 2 mg had 20% or less missing scalp hair by Week 52. Similarly, in BRAVE-AA2 36.8% of patients who took baricitinib 4 mg and 24.4% of patients who took baricitinib 2 mg had 20% or less missing scalp hair by Week 52. The most common side effects that were reported during the study period were upper respiratory tract infection, headache, nasopharyngitis, acne, urinary tract infection, creatine phosphokinase elevation, and COVID-19 infection. The results of longer-term treatment indicate that hair regrowth continues to improve without any new safety concerns for adults with severe AA taking baricitinib.</a:t>
            </a:r>
          </a:p>
          <a:p>
            <a:pPr marL="0" indent="0">
              <a:buNone/>
            </a:pPr>
            <a:endParaRPr lang="en-GB" sz="1600" b="1" dirty="0"/>
          </a:p>
        </p:txBody>
      </p:sp>
      <p:sp>
        <p:nvSpPr>
          <p:cNvPr id="7"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a:t>This plain language summary represents the opinions of the authors. For a full list of declarations, including funding and author disclosure statements, and copyright information, please see the full text online. </a:t>
            </a:r>
          </a:p>
        </p:txBody>
      </p:sp>
      <p:sp>
        <p:nvSpPr>
          <p:cNvPr id="3" name="Subtitle 2"/>
          <p:cNvSpPr>
            <a:spLocks noGrp="1"/>
          </p:cNvSpPr>
          <p:nvPr>
            <p:ph type="subTitle" idx="10"/>
          </p:nvPr>
        </p:nvSpPr>
        <p:spPr>
          <a:xfrm>
            <a:off x="533400" y="6469062"/>
            <a:ext cx="8552330" cy="415833"/>
          </a:xfrm>
        </p:spPr>
        <p:txBody>
          <a:bodyPr/>
          <a:lstStyle/>
          <a:p>
            <a:r>
              <a:rPr lang="en-NZ" sz="800" dirty="0"/>
              <a:t>Efficacy and safety of baricitinib in patients with severe alopecia areata over 52 weeks of continuous therapy in two phase 3 trials (BRAVE-AA1 and BRAVE-AA2)</a:t>
            </a:r>
            <a:endParaRPr lang="en-US" sz="800" dirty="0"/>
          </a:p>
          <a:p>
            <a:r>
              <a:rPr lang="en-US" sz="800" dirty="0"/>
              <a:t>Kwon O, et al</a:t>
            </a:r>
            <a:r>
              <a:rPr lang="en-GB" sz="800" dirty="0"/>
              <a:t>. Am J Clin Dermatol 2023. </a:t>
            </a:r>
            <a:r>
              <a:rPr lang="en-GB" sz="800"/>
              <a:t>10.1007/s40257-023-00764-w </a:t>
            </a:r>
            <a:endParaRPr lang="en-GB" sz="800" dirty="0"/>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360</Words>
  <Application>Microsoft Office PowerPoint</Application>
  <PresentationFormat>On-screen Show (4:3)</PresentationFormat>
  <Paragraphs>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Kathy Fraser</cp:lastModifiedBy>
  <cp:revision>127</cp:revision>
  <dcterms:created xsi:type="dcterms:W3CDTF">2010-11-02T11:52:55Z</dcterms:created>
  <dcterms:modified xsi:type="dcterms:W3CDTF">2023-02-26T22:35:19Z</dcterms:modified>
</cp:coreProperties>
</file>