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AE"/>
    <a:srgbClr val="2687BC"/>
    <a:srgbClr val="266EA7"/>
    <a:srgbClr val="005497"/>
    <a:srgbClr val="1F1964"/>
    <a:srgbClr val="403B7A"/>
    <a:srgbClr val="95160D"/>
    <a:srgbClr val="CA3B3A"/>
    <a:srgbClr val="A31810"/>
    <a:srgbClr val="921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15" d="100"/>
          <a:sy n="115" d="100"/>
        </p:scale>
        <p:origin x="193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B5E76E-678F-43EB-815B-82AFA2E33178}" type="datetimeFigureOut">
              <a:rPr lang="en-NZ" smtClean="0"/>
              <a:t>12/12/2022</a:t>
            </a:fld>
            <a:endParaRPr lang="en-NZ"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8676D7-7402-4A1F-B6F2-2C751F1663D0}" type="slidenum">
              <a:rPr lang="en-NZ" smtClean="0"/>
              <a:t>‹#›</a:t>
            </a:fld>
            <a:endParaRPr lang="en-NZ" dirty="0"/>
          </a:p>
        </p:txBody>
      </p:sp>
    </p:spTree>
    <p:extLst>
      <p:ext uri="{BB962C8B-B14F-4D97-AF65-F5344CB8AC3E}">
        <p14:creationId xmlns:p14="http://schemas.microsoft.com/office/powerpoint/2010/main" val="3841769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5D8676D7-7402-4A1F-B6F2-2C751F1663D0}" type="slidenum">
              <a:rPr lang="en-NZ" smtClean="0"/>
              <a:t>1</a:t>
            </a:fld>
            <a:endParaRPr lang="en-NZ" dirty="0"/>
          </a:p>
        </p:txBody>
      </p:sp>
    </p:spTree>
    <p:extLst>
      <p:ext uri="{BB962C8B-B14F-4D97-AF65-F5344CB8AC3E}">
        <p14:creationId xmlns:p14="http://schemas.microsoft.com/office/powerpoint/2010/main" val="2108773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0072AE"/>
              </a:buClr>
              <a:defRPr/>
            </a:lvl1pPr>
            <a:lvl2pPr>
              <a:buClr>
                <a:srgbClr val="0072AE"/>
              </a:buClr>
              <a:defRPr/>
            </a:lvl2pPr>
            <a:lvl3pPr>
              <a:buClr>
                <a:srgbClr val="0072AE"/>
              </a:buClr>
              <a:defRPr/>
            </a:lvl3pPr>
            <a:lvl4pPr>
              <a:buClr>
                <a:srgbClr val="0072AE"/>
              </a:buClr>
              <a:defRPr/>
            </a:lvl4pPr>
            <a:lvl5pPr>
              <a:buClr>
                <a:srgbClr val="0072AE"/>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t>
            </a:r>
            <a:r>
              <a:rPr lang="en-US" dirty="0" err="1"/>
              <a:t>Pediatr</a:t>
            </a:r>
            <a:r>
              <a:rPr lang="en-US" dirty="0"/>
              <a:t> Drugs.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007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grpSp>
        <p:nvGrpSpPr>
          <p:cNvPr id="13" name="Group 12"/>
          <p:cNvGrpSpPr/>
          <p:nvPr userDrawn="1"/>
        </p:nvGrpSpPr>
        <p:grpSpPr>
          <a:xfrm>
            <a:off x="0" y="-7905"/>
            <a:ext cx="9144000" cy="771525"/>
            <a:chOff x="0" y="-7905"/>
            <a:chExt cx="9144000" cy="771525"/>
          </a:xfrm>
        </p:grpSpPr>
        <p:grpSp>
          <p:nvGrpSpPr>
            <p:cNvPr id="2" name="Group 1"/>
            <p:cNvGrpSpPr/>
            <p:nvPr userDrawn="1"/>
          </p:nvGrpSpPr>
          <p:grpSpPr>
            <a:xfrm>
              <a:off x="0" y="-7905"/>
              <a:ext cx="9144000" cy="771525"/>
              <a:chOff x="0" y="0"/>
              <a:chExt cx="9144000" cy="771525"/>
            </a:xfrm>
          </p:grpSpPr>
          <p:sp>
            <p:nvSpPr>
              <p:cNvPr id="3" name="Rectangle 2"/>
              <p:cNvSpPr/>
              <p:nvPr userDrawn="1"/>
            </p:nvSpPr>
            <p:spPr>
              <a:xfrm>
                <a:off x="0" y="0"/>
                <a:ext cx="9144000" cy="771525"/>
              </a:xfrm>
              <a:prstGeom prst="rect">
                <a:avLst/>
              </a:prstGeom>
              <a:solidFill>
                <a:srgbClr val="0072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7" name="Group 6"/>
              <p:cNvGrpSpPr/>
              <p:nvPr userDrawn="1"/>
            </p:nvGrpSpPr>
            <p:grpSpPr>
              <a:xfrm>
                <a:off x="7696200" y="137257"/>
                <a:ext cx="1447800" cy="534383"/>
                <a:chOff x="7696200" y="116775"/>
                <a:chExt cx="1447800" cy="62096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2687BC"/>
                </a:solidFill>
                <a:ln>
                  <a:solidFill>
                    <a:srgbClr val="2687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7775455" y="176905"/>
                  <a:ext cx="1289289" cy="500702"/>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FEATURE</a:t>
                  </a:r>
                </a:p>
              </p:txBody>
            </p:sp>
          </p:grpSp>
        </p:gr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8363" t="18019" r="18075" b="76862"/>
            <a:stretch/>
          </p:blipFill>
          <p:spPr>
            <a:xfrm>
              <a:off x="152400" y="196819"/>
              <a:ext cx="2544417" cy="399447"/>
            </a:xfrm>
            <a:prstGeom prst="rect">
              <a:avLst/>
            </a:prstGeom>
          </p:spPr>
        </p:pic>
      </p:gr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686800" cy="4991815"/>
          </a:xfrm>
        </p:spPr>
        <p:txBody>
          <a:bodyPr/>
          <a:lstStyle/>
          <a:p>
            <a:pPr marL="0" indent="0">
              <a:buNone/>
            </a:pPr>
            <a:r>
              <a:rPr lang="en-NZ" sz="1600" b="1" dirty="0"/>
              <a:t>Plain language summary </a:t>
            </a:r>
          </a:p>
          <a:p>
            <a:pPr marL="0" indent="0">
              <a:buNone/>
            </a:pPr>
            <a:r>
              <a:rPr lang="en-NZ" sz="1600" dirty="0"/>
              <a:t>Atopic dermatitis (AD) is a chronic, inflammatory skin disease that often causes itchy rashes. To reduce persistent AD signs and symptoms, patients may need to take medications that require laboratory monitoring. This can add to treatment burden, especially among infants and children. Dupilumab is a drug that specifically targets key molecules that underlie AD and has been tested in several clinical trials, now in patients 6 months and older. Studies in adults, adolescents, and children as young as 6 years of age with moderate-to-severe AD have shown that dupilumab can be used without the need for regular laboratory tests. In this study, the authors analyzed blood and urine samples collected during a clinical trial of dupilumab in 161 infants and children aged 6 months to 5 years with moderate-to-severe AD. Routine laboratory tests revealed no clinically meaningful changes in patients’ blood and urine following treatment with dupilumab. In general, the laboratory results in these patients were similar to those in adults, adolescents, and children aged 6 to 11 years treated with dupilumab. Taken together, these findings suggest that dupilumab can be used for the continuous treatment of moderate-to-severe AD without the need for routine laboratory monitoring.</a:t>
            </a:r>
          </a:p>
          <a:p>
            <a:pPr marL="0" indent="0">
              <a:buNone/>
            </a:pPr>
            <a:endParaRPr lang="en-GB" sz="1600" b="1" dirty="0"/>
          </a:p>
        </p:txBody>
      </p:sp>
      <p:sp>
        <p:nvSpPr>
          <p:cNvPr id="3" name="Subtitle 2"/>
          <p:cNvSpPr>
            <a:spLocks noGrp="1"/>
          </p:cNvSpPr>
          <p:nvPr>
            <p:ph type="subTitle" idx="10"/>
          </p:nvPr>
        </p:nvSpPr>
        <p:spPr>
          <a:xfrm>
            <a:off x="612775" y="6472330"/>
            <a:ext cx="8472955" cy="331695"/>
          </a:xfrm>
        </p:spPr>
        <p:txBody>
          <a:bodyPr/>
          <a:lstStyle/>
          <a:p>
            <a:r>
              <a:rPr lang="en-NZ" sz="900" dirty="0"/>
              <a:t>Laboratory Safety from a Randomized 16-Week Phase III Study of Dupilumab in Children Aged 6 Months to 5 Years with Moderate-to-Severe Atopic Dermatitis</a:t>
            </a:r>
            <a:endParaRPr lang="en-US" sz="900" dirty="0"/>
          </a:p>
          <a:p>
            <a:r>
              <a:rPr lang="en-US" sz="900" dirty="0"/>
              <a:t>Paller AS, et al</a:t>
            </a:r>
            <a:r>
              <a:rPr lang="en-GB" sz="900" dirty="0"/>
              <a:t>. Ped Drugs. 2022. 10.1007/s40272-022-00553-8</a:t>
            </a:r>
            <a:endParaRPr lang="en-US" sz="900" dirty="0"/>
          </a:p>
          <a:p>
            <a:endParaRPr lang="en-GB" sz="900" dirty="0"/>
          </a:p>
        </p:txBody>
      </p:sp>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For a full list of declarations, including funding and author disclosure statements, and copyright information, please see the full text online.</a:t>
            </a:r>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296</Words>
  <Application>Microsoft Office PowerPoint</Application>
  <PresentationFormat>On-screen Show (4:3)</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125</cp:revision>
  <dcterms:created xsi:type="dcterms:W3CDTF">2010-11-02T11:52:55Z</dcterms:created>
  <dcterms:modified xsi:type="dcterms:W3CDTF">2022-12-12T01:29:01Z</dcterms:modified>
</cp:coreProperties>
</file>