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handoutMasterIdLst>
    <p:handoutMasterId r:id="rId3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14110B1-FD4D-4348-B6C5-ABBD1F7B228E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2AE"/>
    <a:srgbClr val="005497"/>
    <a:srgbClr val="1F1964"/>
    <a:srgbClr val="95160D"/>
    <a:srgbClr val="185D37"/>
    <a:srgbClr val="267F4C"/>
    <a:srgbClr val="00717F"/>
    <a:srgbClr val="0B509D"/>
    <a:srgbClr val="52BFDF"/>
    <a:srgbClr val="2BC3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22" autoAdjust="0"/>
    <p:restoredTop sz="94628" autoAdjust="0"/>
  </p:normalViewPr>
  <p:slideViewPr>
    <p:cSldViewPr>
      <p:cViewPr varScale="1">
        <p:scale>
          <a:sx n="86" d="100"/>
          <a:sy n="86" d="100"/>
        </p:scale>
        <p:origin x="77" y="6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23" d="100"/>
          <a:sy n="123" d="100"/>
        </p:scale>
        <p:origin x="4904" y="8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388F42-679B-4F59-A2A1-AC556670EFF7}" type="datetimeFigureOut">
              <a:rPr lang="en-NZ" smtClean="0"/>
              <a:t>12/12/2022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2C7E88-3702-46A1-A45A-274D3083862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979674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135563"/>
          </a:xfrm>
          <a:prstGeom prst="rect">
            <a:avLst/>
          </a:prstGeom>
        </p:spPr>
        <p:txBody>
          <a:bodyPr/>
          <a:lstStyle>
            <a:lvl1pPr>
              <a:buClr>
                <a:srgbClr val="01D09D"/>
              </a:buClr>
              <a:defRPr/>
            </a:lvl1pPr>
            <a:lvl2pPr>
              <a:buClr>
                <a:srgbClr val="01D09D"/>
              </a:buClr>
              <a:defRPr/>
            </a:lvl2pPr>
            <a:lvl3pPr>
              <a:buClr>
                <a:srgbClr val="01D09D"/>
              </a:buClr>
              <a:defRPr/>
            </a:lvl3pPr>
            <a:lvl4pPr>
              <a:buClr>
                <a:srgbClr val="01D09D"/>
              </a:buClr>
              <a:defRPr/>
            </a:lvl4pPr>
            <a:lvl5pPr>
              <a:buClr>
                <a:srgbClr val="01D09D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1981200" y="6678705"/>
            <a:ext cx="7104530" cy="33169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1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reference text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6553200"/>
            <a:ext cx="9144000" cy="426720"/>
            <a:chOff x="0" y="6431280"/>
            <a:chExt cx="9144000" cy="426720"/>
          </a:xfrm>
          <a:solidFill>
            <a:srgbClr val="0072AE"/>
          </a:solidFill>
        </p:grpSpPr>
        <p:sp>
          <p:nvSpPr>
            <p:cNvPr id="10" name="Rectangle 9"/>
            <p:cNvSpPr/>
            <p:nvPr userDrawn="1"/>
          </p:nvSpPr>
          <p:spPr>
            <a:xfrm>
              <a:off x="0" y="6477000"/>
              <a:ext cx="9144000" cy="381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6431280"/>
              <a:ext cx="9144000" cy="457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  <a:solidFill>
                  <a:srgbClr val="00459A"/>
                </a:solidFill>
              </a:endParaRPr>
            </a:p>
          </p:txBody>
        </p:sp>
      </p:grpSp>
      <p:sp>
        <p:nvSpPr>
          <p:cNvPr id="9" name="Rectangle 8"/>
          <p:cNvSpPr/>
          <p:nvPr userDrawn="1"/>
        </p:nvSpPr>
        <p:spPr>
          <a:xfrm>
            <a:off x="0" y="-15980"/>
            <a:ext cx="9144000" cy="771525"/>
          </a:xfrm>
          <a:prstGeom prst="rect">
            <a:avLst/>
          </a:prstGeom>
          <a:solidFill>
            <a:srgbClr val="0072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 userDrawn="1"/>
        </p:nvSpPr>
        <p:spPr>
          <a:xfrm>
            <a:off x="7845303" y="160757"/>
            <a:ext cx="1296000" cy="461665"/>
          </a:xfrm>
          <a:prstGeom prst="rect">
            <a:avLst/>
          </a:prstGeom>
          <a:solidFill>
            <a:srgbClr val="2687BC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Trebuchet MS" pitchFamily="34" charset="0"/>
              </a:rPr>
              <a:t>PEER-REVIEWED FEATURE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63" t="18019" r="18075" b="76862"/>
          <a:stretch/>
        </p:blipFill>
        <p:spPr>
          <a:xfrm>
            <a:off x="152400" y="196819"/>
            <a:ext cx="2544417" cy="39944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r" defTabSz="914400" rtl="0" eaLnBrk="1" latinLnBrk="0" hangingPunct="1">
        <a:spcBef>
          <a:spcPct val="0"/>
        </a:spcBef>
        <a:buNone/>
        <a:defRPr sz="1200" kern="1200">
          <a:solidFill>
            <a:schemeClr val="bg1"/>
          </a:solidFill>
          <a:latin typeface="Trebuchet MS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»"/>
        <a:defRPr sz="12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-152400" y="6509327"/>
            <a:ext cx="9296400" cy="272473"/>
          </a:xfrm>
        </p:spPr>
        <p:txBody>
          <a:bodyPr/>
          <a:lstStyle/>
          <a:p>
            <a:r>
              <a:rPr lang="en-NZ" sz="1000" dirty="0"/>
              <a:t>Laboratory Safety from a Randomized 16-Week Phase III Study of Dupilumab in Children Aged 6 Months to 5 Years with Moderate-to-Severe Atopic Dermatitis</a:t>
            </a:r>
            <a:endParaRPr lang="en-US" sz="1000" dirty="0"/>
          </a:p>
          <a:p>
            <a:r>
              <a:rPr lang="en-US" sz="1000" dirty="0"/>
              <a:t>Paller AS, et al</a:t>
            </a:r>
            <a:r>
              <a:rPr lang="en-GB" sz="1000" dirty="0"/>
              <a:t>. Ped Drugs. 2022. 10.1007/s40272-022-00553-8</a:t>
            </a:r>
            <a:endParaRPr lang="en-US" sz="1000" dirty="0"/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4267200"/>
          </a:xfrm>
        </p:spPr>
        <p:txBody>
          <a:bodyPr/>
          <a:lstStyle/>
          <a:p>
            <a:pPr marL="0" indent="0">
              <a:buNone/>
            </a:pPr>
            <a:r>
              <a:rPr lang="en-NZ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Key Points</a:t>
            </a:r>
          </a:p>
          <a:p>
            <a:r>
              <a:rPr lang="en-NZ" dirty="0">
                <a:solidFill>
                  <a:prstClr val="black">
                    <a:lumMod val="65000"/>
                    <a:lumOff val="35000"/>
                  </a:prstClr>
                </a:solidFill>
              </a:rPr>
              <a:t>This analysis of laboratory outcomes among children aged 6 months to &lt; 6 years with moderate-to-severe atopic dermatitis (AD) treated with dupilumab did not reveal any laboratory outcomes that were of clinical concern and none that indicated a need for routine laboratory monitoring. </a:t>
            </a:r>
          </a:p>
          <a:p>
            <a:r>
              <a:rPr lang="en-NZ" dirty="0">
                <a:solidFill>
                  <a:prstClr val="black">
                    <a:lumMod val="65000"/>
                    <a:lumOff val="35000"/>
                  </a:prstClr>
                </a:solidFill>
              </a:rPr>
              <a:t>Laboratory abnormalities reported as treatment-emergent adverse events were uncommon, were not associated with clinical symptoms, and did not lead to treatment discontinuation or study withdrawal for any patient.</a:t>
            </a:r>
          </a:p>
          <a:p>
            <a:r>
              <a:rPr lang="en-NZ" dirty="0">
                <a:solidFill>
                  <a:prstClr val="black">
                    <a:lumMod val="65000"/>
                    <a:lumOff val="35000"/>
                  </a:prstClr>
                </a:solidFill>
              </a:rPr>
              <a:t>These findings suggest that dupilumab can be used for the continuous treatment of moderate-to-severe AD in children aged 6 months to &lt; 6 years without the need for routine laboratory monitoring.</a:t>
            </a:r>
          </a:p>
          <a:p>
            <a:endParaRPr lang="en-GB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28600" y="6011929"/>
            <a:ext cx="8686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 anchorCtr="0">
            <a:spAutoFit/>
          </a:bodyPr>
          <a:lstStyle/>
          <a:p>
            <a:r>
              <a:rPr lang="en-GB" sz="1100" dirty="0"/>
              <a:t>This summary slide represents the opinions of the authors. For a full list of declarations, including funding and author disclosure statements, and copyright information, please see the full text online.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ide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183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Trebuchet MS</vt:lpstr>
      <vt:lpstr>Slide Master</vt:lpstr>
      <vt:lpstr>PowerPoint Presentation</vt:lpstr>
    </vt:vector>
  </TitlesOfParts>
  <Company>Springer-SBM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hayw01</dc:creator>
  <cp:lastModifiedBy>Kathy Fraser</cp:lastModifiedBy>
  <cp:revision>89</cp:revision>
  <dcterms:created xsi:type="dcterms:W3CDTF">2010-11-02T11:52:55Z</dcterms:created>
  <dcterms:modified xsi:type="dcterms:W3CDTF">2022-12-12T01:20:21Z</dcterms:modified>
</cp:coreProperties>
</file>