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4110B1-FD4D-4348-B6C5-ABBD1F7B228E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964"/>
    <a:srgbClr val="95160D"/>
    <a:srgbClr val="185D37"/>
    <a:srgbClr val="267F4C"/>
    <a:srgbClr val="006F22"/>
    <a:srgbClr val="00717F"/>
    <a:srgbClr val="0B509D"/>
    <a:srgbClr val="52BFDF"/>
    <a:srgbClr val="2BC3C2"/>
    <a:srgbClr val="007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4628" autoAdjust="0"/>
  </p:normalViewPr>
  <p:slideViewPr>
    <p:cSldViewPr>
      <p:cViewPr varScale="1">
        <p:scale>
          <a:sx n="120" d="100"/>
          <a:sy n="120" d="100"/>
        </p:scale>
        <p:origin x="1157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1D09D"/>
              </a:buClr>
              <a:defRPr/>
            </a:lvl1pPr>
            <a:lvl2pPr>
              <a:buClr>
                <a:srgbClr val="01D09D"/>
              </a:buClr>
              <a:defRPr/>
            </a:lvl2pPr>
            <a:lvl3pPr>
              <a:buClr>
                <a:srgbClr val="01D09D"/>
              </a:buClr>
              <a:defRPr/>
            </a:lvl3pPr>
            <a:lvl4pPr>
              <a:buClr>
                <a:srgbClr val="01D09D"/>
              </a:buClr>
              <a:defRPr/>
            </a:lvl4pPr>
            <a:lvl5pPr>
              <a:buClr>
                <a:srgbClr val="01D09D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reference text</a:t>
            </a:r>
            <a:endParaRPr lang="en-US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52400" y="212688"/>
            <a:ext cx="7557265" cy="6544641"/>
            <a:chOff x="152400" y="212688"/>
            <a:chExt cx="7557265" cy="6544641"/>
          </a:xfrm>
        </p:grpSpPr>
        <p:pic>
          <p:nvPicPr>
            <p:cNvPr id="8" name="Picture 7" descr="Adis_whit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2400" y="6574464"/>
              <a:ext cx="653742" cy="182865"/>
            </a:xfrm>
            <a:prstGeom prst="rect">
              <a:avLst/>
            </a:prstGeom>
          </p:spPr>
        </p:pic>
        <p:pic>
          <p:nvPicPr>
            <p:cNvPr id="15" name="Picture 14" descr="open_access_icon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6646228" y="212688"/>
              <a:ext cx="1063437" cy="37777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6431280"/>
            <a:ext cx="9144000" cy="426720"/>
            <a:chOff x="0" y="6431280"/>
            <a:chExt cx="9144000" cy="426720"/>
          </a:xfrm>
          <a:solidFill>
            <a:srgbClr val="1F1964"/>
          </a:solidFill>
        </p:grpSpPr>
        <p:sp>
          <p:nvSpPr>
            <p:cNvPr id="10" name="Rectangle 9"/>
            <p:cNvSpPr/>
            <p:nvPr userDrawn="1"/>
          </p:nvSpPr>
          <p:spPr>
            <a:xfrm>
              <a:off x="0" y="6477000"/>
              <a:ext cx="91440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6431280"/>
              <a:ext cx="9144000" cy="45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  <a:solidFill>
                  <a:srgbClr val="00459A"/>
                </a:solidFill>
              </a:endParaRPr>
            </a:p>
          </p:txBody>
        </p:sp>
      </p:grpSp>
      <p:grpSp>
        <p:nvGrpSpPr>
          <p:cNvPr id="9" name="Group 8"/>
          <p:cNvGrpSpPr/>
          <p:nvPr userDrawn="1"/>
        </p:nvGrpSpPr>
        <p:grpSpPr>
          <a:xfrm>
            <a:off x="0" y="-15980"/>
            <a:ext cx="9144000" cy="771525"/>
            <a:chOff x="0" y="-15980"/>
            <a:chExt cx="9144000" cy="771525"/>
          </a:xfrm>
        </p:grpSpPr>
        <p:sp>
          <p:nvSpPr>
            <p:cNvPr id="12" name="Rectangle 11"/>
            <p:cNvSpPr/>
            <p:nvPr userDrawn="1"/>
          </p:nvSpPr>
          <p:spPr>
            <a:xfrm>
              <a:off x="0" y="-15980"/>
              <a:ext cx="9144000" cy="771525"/>
            </a:xfrm>
            <a:prstGeom prst="rect">
              <a:avLst/>
            </a:prstGeom>
            <a:solidFill>
              <a:srgbClr val="1F19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7845303" y="160757"/>
              <a:ext cx="1296000" cy="460800"/>
            </a:xfrm>
            <a:prstGeom prst="rect">
              <a:avLst/>
            </a:prstGeom>
            <a:solidFill>
              <a:srgbClr val="403B7A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  <a:latin typeface="Trebuchet MS" pitchFamily="34" charset="0"/>
                </a:rPr>
                <a:t>PEER-REVIEWED SUMMARY SLIDE</a:t>
              </a:r>
              <a:endParaRPr lang="en-US" sz="1200" dirty="0">
                <a:solidFill>
                  <a:schemeClr val="bg1"/>
                </a:solidFill>
                <a:latin typeface="Trebuchet MS" pitchFamily="34" charset="0"/>
              </a:endParaRPr>
            </a:p>
          </p:txBody>
        </p:sp>
      </p:grpSp>
      <p:sp>
        <p:nvSpPr>
          <p:cNvPr id="19" name="TextBox 18"/>
          <p:cNvSpPr txBox="1"/>
          <p:nvPr userDrawn="1"/>
        </p:nvSpPr>
        <p:spPr>
          <a:xfrm>
            <a:off x="228600" y="188413"/>
            <a:ext cx="49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 smtClean="0">
                <a:solidFill>
                  <a:schemeClr val="bg1"/>
                </a:solidFill>
              </a:rPr>
              <a:t>American Journal of Clinical Dermatology</a:t>
            </a:r>
            <a:endParaRPr lang="en-GB" sz="2000" b="1" i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838200" y="6442816"/>
            <a:ext cx="8305800" cy="415184"/>
          </a:xfrm>
        </p:spPr>
        <p:txBody>
          <a:bodyPr/>
          <a:lstStyle/>
          <a:p>
            <a:r>
              <a:rPr lang="en-NZ" b="1" dirty="0"/>
              <a:t>Integrated Safety Analysis of Abrocitinib for the Treatment of Moderate-to-Severe Atopic Dermatitis </a:t>
            </a:r>
            <a:r>
              <a:rPr lang="en-NZ" b="1" dirty="0" smtClean="0"/>
              <a:t>From the </a:t>
            </a:r>
            <a:r>
              <a:rPr lang="en-NZ" b="1" dirty="0"/>
              <a:t>Phase II and Phase III Clinical Trial </a:t>
            </a:r>
            <a:r>
              <a:rPr lang="en-NZ" b="1" dirty="0" smtClean="0"/>
              <a:t>Program</a:t>
            </a:r>
            <a:r>
              <a:rPr lang="en-US" dirty="0" smtClean="0"/>
              <a:t>. Simpson EL, et al</a:t>
            </a:r>
            <a:r>
              <a:rPr lang="en-GB" dirty="0" smtClean="0"/>
              <a:t> . Am J Clin </a:t>
            </a:r>
            <a:r>
              <a:rPr lang="en-GB" dirty="0" err="1" smtClean="0"/>
              <a:t>Dermatol</a:t>
            </a:r>
            <a:r>
              <a:rPr lang="en-GB" dirty="0" smtClean="0"/>
              <a:t>. 2021</a:t>
            </a:r>
            <a:r>
              <a:rPr lang="en-US" dirty="0" smtClean="0"/>
              <a:t>. </a:t>
            </a:r>
            <a:r>
              <a:rPr lang="en-US" dirty="0"/>
              <a:t>https://</a:t>
            </a:r>
            <a:r>
              <a:rPr lang="en-US" dirty="0" smtClean="0"/>
              <a:t>doi.org/</a:t>
            </a:r>
            <a:r>
              <a:rPr lang="en-IN" dirty="0"/>
              <a:t>10.1007/s40257-021-00618-3</a:t>
            </a:r>
            <a:endParaRPr lang="en-US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572000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Why carry out this study?</a:t>
            </a:r>
            <a:endParaRPr lang="en-GB" b="1" dirty="0"/>
          </a:p>
          <a:p>
            <a:r>
              <a:rPr lang="en-NZ" dirty="0"/>
              <a:t>This is the first report of an integrated safety analysis for </a:t>
            </a:r>
            <a:r>
              <a:rPr lang="en-NZ" dirty="0" smtClean="0"/>
              <a:t>abrocitinib for </a:t>
            </a:r>
            <a:r>
              <a:rPr lang="en-NZ" dirty="0"/>
              <a:t>the </a:t>
            </a:r>
            <a:r>
              <a:rPr lang="en-NZ" dirty="0" smtClean="0"/>
              <a:t>treatment </a:t>
            </a:r>
            <a:r>
              <a:rPr lang="en-NZ" dirty="0"/>
              <a:t>of </a:t>
            </a:r>
            <a:r>
              <a:rPr lang="en-NZ" dirty="0" smtClean="0"/>
              <a:t>moderate-to-severe atopic dermatitis</a:t>
            </a:r>
            <a:r>
              <a:rPr lang="en-NZ" dirty="0"/>
              <a:t>, using data pooled from </a:t>
            </a:r>
            <a:r>
              <a:rPr lang="en-NZ" dirty="0" smtClean="0"/>
              <a:t>one </a:t>
            </a:r>
            <a:r>
              <a:rPr lang="en-NZ" dirty="0"/>
              <a:t>phase IIb </a:t>
            </a:r>
            <a:r>
              <a:rPr lang="en-NZ" dirty="0" smtClean="0"/>
              <a:t>study, four </a:t>
            </a:r>
            <a:r>
              <a:rPr lang="en-NZ" dirty="0"/>
              <a:t>phase III studies, and </a:t>
            </a:r>
            <a:r>
              <a:rPr lang="en-NZ" dirty="0" smtClean="0"/>
              <a:t>one </a:t>
            </a:r>
            <a:r>
              <a:rPr lang="en-NZ" dirty="0"/>
              <a:t>long-term extension study</a:t>
            </a:r>
            <a:r>
              <a:rPr lang="en-NZ" dirty="0" smtClean="0"/>
              <a:t>.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i="1" dirty="0" smtClean="0"/>
              <a:t>What </a:t>
            </a:r>
            <a:r>
              <a:rPr lang="en-US" b="1" i="1" dirty="0"/>
              <a:t>was learned from the study?</a:t>
            </a:r>
            <a:endParaRPr lang="en-GB" b="1" dirty="0"/>
          </a:p>
          <a:p>
            <a:pPr lvl="0"/>
            <a:r>
              <a:rPr lang="en-NZ" dirty="0"/>
              <a:t>The most common adverse events were nausea, headache, and acne, which were all non-serious; most </a:t>
            </a:r>
            <a:r>
              <a:rPr lang="en-NZ" dirty="0" smtClean="0"/>
              <a:t>patients had </a:t>
            </a:r>
            <a:r>
              <a:rPr lang="en-NZ" dirty="0"/>
              <a:t>events that were mild or moderate in severity.</a:t>
            </a:r>
          </a:p>
          <a:p>
            <a:pPr lvl="0"/>
            <a:r>
              <a:rPr lang="en-NZ" dirty="0" smtClean="0"/>
              <a:t>Results </a:t>
            </a:r>
            <a:r>
              <a:rPr lang="en-NZ" dirty="0"/>
              <a:t>suggest that abrocitinib, with proper patient and dose selection, has a manageable tolerability and </a:t>
            </a:r>
            <a:r>
              <a:rPr lang="en-NZ" dirty="0" smtClean="0"/>
              <a:t>longer-term safety </a:t>
            </a:r>
            <a:r>
              <a:rPr lang="en-NZ" dirty="0"/>
              <a:t>profile appropriate for long-term use in patients with moderate-to-severe atopic dermatitis.</a:t>
            </a:r>
            <a:endParaRPr lang="en-US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3982" y="5787264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/>
              <a:t>This </a:t>
            </a:r>
            <a:r>
              <a:rPr lang="en-GB" sz="1100" dirty="0" smtClean="0"/>
              <a:t>summary slide represents </a:t>
            </a:r>
            <a:r>
              <a:rPr lang="en-GB" sz="1100" dirty="0"/>
              <a:t>the opinions of the </a:t>
            </a:r>
            <a:r>
              <a:rPr lang="en-GB" sz="1100" dirty="0" smtClean="0"/>
              <a:t>authors. </a:t>
            </a:r>
            <a:r>
              <a:rPr lang="en-GB" sz="1100" dirty="0"/>
              <a:t>For a full list of declarations, including funding and author disclosure statements, please see the full text online. © The authors, CC-BY-NC </a:t>
            </a:r>
            <a:r>
              <a:rPr lang="en-GB" sz="1100" dirty="0" smtClean="0"/>
              <a:t>2021. 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192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Slide Master</vt:lpstr>
      <vt:lpstr>PowerPoint Presentation</vt:lpstr>
    </vt:vector>
  </TitlesOfParts>
  <Company>Springer-SBM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hayw01</dc:creator>
  <cp:lastModifiedBy>Kathy Fraser</cp:lastModifiedBy>
  <cp:revision>77</cp:revision>
  <dcterms:created xsi:type="dcterms:W3CDTF">2010-11-02T11:52:55Z</dcterms:created>
  <dcterms:modified xsi:type="dcterms:W3CDTF">2021-06-30T01:23:22Z</dcterms:modified>
</cp:coreProperties>
</file>