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432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8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6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4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6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6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0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8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7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1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1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31C19-7C8D-7240-A81B-A0B29E5BF3B3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8497" y="472962"/>
            <a:ext cx="8167005" cy="1102519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Maison Neue Bold" panose="020B0804040000000000" pitchFamily="34" charset="0"/>
              </a:rPr>
              <a:t>Familial Hypercholesterolemia identification</a:t>
            </a:r>
            <a:br>
              <a:rPr lang="en-US" sz="2400" b="1" dirty="0">
                <a:latin typeface="Maison Neue Bold" panose="020B0804040000000000" pitchFamily="34" charset="0"/>
              </a:rPr>
            </a:br>
            <a:r>
              <a:rPr lang="en-US" sz="2400" b="1" dirty="0">
                <a:latin typeface="Maison Neue Bold" panose="020B0804040000000000" pitchFamily="34" charset="0"/>
              </a:rPr>
              <a:t>algorithm in patients with acute cardiovascular</a:t>
            </a:r>
            <a:br>
              <a:rPr lang="en-US" sz="2400" b="1" dirty="0">
                <a:latin typeface="Maison Neue Bold" panose="020B0804040000000000" pitchFamily="34" charset="0"/>
              </a:rPr>
            </a:br>
            <a:r>
              <a:rPr lang="en-US" sz="2400" b="1" dirty="0">
                <a:latin typeface="Maison Neue Bold" panose="020B0804040000000000" pitchFamily="34" charset="0"/>
              </a:rPr>
              <a:t>event in a large hospital electronic database in</a:t>
            </a:r>
            <a:br>
              <a:rPr lang="en-US" sz="2400" b="1" dirty="0">
                <a:latin typeface="Maison Neue Bold" panose="020B0804040000000000" pitchFamily="34" charset="0"/>
              </a:rPr>
            </a:br>
            <a:r>
              <a:rPr lang="en-US" sz="2400" b="1" dirty="0">
                <a:latin typeface="Maison Neue Bold" panose="020B0804040000000000" pitchFamily="34" charset="0"/>
              </a:rPr>
              <a:t>Bulgaria–a call for implementation</a:t>
            </a:r>
            <a:endParaRPr lang="en-US" sz="2400" b="1" dirty="0">
              <a:latin typeface="Maison Neue Bold" panose="020B0804040000000000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61823"/>
            <a:ext cx="6400800" cy="591004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latin typeface="Maison Neue Book" panose="020B0504040000000000" pitchFamily="34" charset="0"/>
                <a:cs typeface="Helvetica Neue"/>
              </a:rPr>
              <a:t>Slide deck</a:t>
            </a:r>
            <a:endParaRPr lang="en-US" sz="2400" i="1" dirty="0">
              <a:latin typeface="Maison Neue Book" panose="020B0504040000000000" pitchFamily="34" charset="0"/>
              <a:cs typeface="Helvetica Neue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1798866"/>
            <a:ext cx="6400800" cy="83003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Maison Neue Book" panose="020B0504040000000000" pitchFamily="34" charset="0"/>
              </a:rPr>
              <a:t>Ivo </a:t>
            </a:r>
            <a:r>
              <a:rPr lang="en-US" sz="2400" dirty="0" err="1">
                <a:latin typeface="Maison Neue Book" panose="020B0504040000000000" pitchFamily="34" charset="0"/>
              </a:rPr>
              <a:t>Petrov</a:t>
            </a:r>
            <a:r>
              <a:rPr lang="en-US" sz="2400" dirty="0">
                <a:latin typeface="Maison Neue Book" panose="020B0504040000000000" pitchFamily="34" charset="0"/>
              </a:rPr>
              <a:t>; Arman </a:t>
            </a:r>
            <a:r>
              <a:rPr lang="en-US" sz="2400" dirty="0" err="1">
                <a:latin typeface="Maison Neue Book" panose="020B0504040000000000" pitchFamily="34" charset="0"/>
              </a:rPr>
              <a:t>Postadzhiyan</a:t>
            </a:r>
            <a:r>
              <a:rPr lang="en-US" sz="2400" dirty="0">
                <a:latin typeface="Maison Neue Book" panose="020B0504040000000000" pitchFamily="34" charset="0"/>
              </a:rPr>
              <a:t>; </a:t>
            </a:r>
            <a:r>
              <a:rPr lang="en-US" sz="2400" dirty="0" err="1">
                <a:latin typeface="Maison Neue Book" panose="020B0504040000000000" pitchFamily="34" charset="0"/>
              </a:rPr>
              <a:t>Dobrin</a:t>
            </a:r>
            <a:r>
              <a:rPr lang="en-US" sz="2400" dirty="0">
                <a:latin typeface="Maison Neue Book" panose="020B0504040000000000" pitchFamily="34" charset="0"/>
              </a:rPr>
              <a:t> </a:t>
            </a:r>
            <a:r>
              <a:rPr lang="en-US" sz="2400" dirty="0" err="1">
                <a:latin typeface="Maison Neue Book" panose="020B0504040000000000" pitchFamily="34" charset="0"/>
              </a:rPr>
              <a:t>Vasilev</a:t>
            </a:r>
            <a:r>
              <a:rPr lang="en-US" sz="2400" dirty="0">
                <a:latin typeface="Maison Neue Book" panose="020B0504040000000000" pitchFamily="34" charset="0"/>
              </a:rPr>
              <a:t>; </a:t>
            </a:r>
            <a:r>
              <a:rPr lang="en-US" sz="2400" dirty="0" err="1">
                <a:latin typeface="Maison Neue Book" panose="020B0504040000000000" pitchFamily="34" charset="0"/>
              </a:rPr>
              <a:t>Ruslan</a:t>
            </a:r>
            <a:r>
              <a:rPr lang="en-US" sz="2400" dirty="0">
                <a:latin typeface="Maison Neue Book" panose="020B0504040000000000" pitchFamily="34" charset="0"/>
              </a:rPr>
              <a:t> </a:t>
            </a:r>
            <a:r>
              <a:rPr lang="en-US" sz="2400" dirty="0" err="1">
                <a:latin typeface="Maison Neue Book" panose="020B0504040000000000" pitchFamily="34" charset="0"/>
              </a:rPr>
              <a:t>Kasabov</a:t>
            </a:r>
            <a:r>
              <a:rPr lang="en-US" sz="2400" dirty="0">
                <a:latin typeface="Maison Neue Book" panose="020B0504040000000000" pitchFamily="34" charset="0"/>
              </a:rPr>
              <a:t>;</a:t>
            </a:r>
          </a:p>
          <a:p>
            <a:r>
              <a:rPr lang="en-US" sz="2400" dirty="0" err="1">
                <a:latin typeface="Maison Neue Book" panose="020B0504040000000000" pitchFamily="34" charset="0"/>
              </a:rPr>
              <a:t>Mariya</a:t>
            </a:r>
            <a:r>
              <a:rPr lang="en-US" sz="2400" dirty="0">
                <a:latin typeface="Maison Neue Book" panose="020B0504040000000000" pitchFamily="34" charset="0"/>
              </a:rPr>
              <a:t> </a:t>
            </a:r>
            <a:r>
              <a:rPr lang="en-US" sz="2400" dirty="0" err="1">
                <a:latin typeface="Maison Neue Book" panose="020B0504040000000000" pitchFamily="34" charset="0"/>
              </a:rPr>
              <a:t>Tokmakova</a:t>
            </a:r>
            <a:r>
              <a:rPr lang="en-US" sz="2400" dirty="0">
                <a:latin typeface="Maison Neue Book" panose="020B0504040000000000" pitchFamily="34" charset="0"/>
              </a:rPr>
              <a:t>; </a:t>
            </a:r>
            <a:r>
              <a:rPr lang="en-US" sz="2400" dirty="0" err="1">
                <a:latin typeface="Maison Neue Book" panose="020B0504040000000000" pitchFamily="34" charset="0"/>
              </a:rPr>
              <a:t>Fedya</a:t>
            </a:r>
            <a:r>
              <a:rPr lang="en-US" sz="2400" dirty="0">
                <a:latin typeface="Maison Neue Book" panose="020B0504040000000000" pitchFamily="34" charset="0"/>
              </a:rPr>
              <a:t> </a:t>
            </a:r>
            <a:r>
              <a:rPr lang="en-US" sz="2400" dirty="0" err="1">
                <a:latin typeface="Maison Neue Book" panose="020B0504040000000000" pitchFamily="34" charset="0"/>
              </a:rPr>
              <a:t>Nikolov</a:t>
            </a:r>
            <a:r>
              <a:rPr lang="en-US" sz="2400" dirty="0">
                <a:latin typeface="Maison Neue Book" panose="020B0504040000000000" pitchFamily="34" charset="0"/>
              </a:rPr>
              <a:t>; </a:t>
            </a:r>
            <a:r>
              <a:rPr lang="en-US" sz="2400" dirty="0" err="1">
                <a:latin typeface="Maison Neue Book" panose="020B0504040000000000" pitchFamily="34" charset="0"/>
              </a:rPr>
              <a:t>Veselin</a:t>
            </a:r>
            <a:r>
              <a:rPr lang="en-US" sz="2400" dirty="0">
                <a:latin typeface="Maison Neue Book" panose="020B0504040000000000" pitchFamily="34" charset="0"/>
              </a:rPr>
              <a:t> </a:t>
            </a:r>
            <a:r>
              <a:rPr lang="en-US" sz="2400" dirty="0" err="1">
                <a:latin typeface="Maison Neue Book" panose="020B0504040000000000" pitchFamily="34" charset="0"/>
              </a:rPr>
              <a:t>Istatkov</a:t>
            </a:r>
            <a:r>
              <a:rPr lang="en-US" sz="2400" dirty="0">
                <a:latin typeface="Maison Neue Book" panose="020B0504040000000000" pitchFamily="34" charset="0"/>
              </a:rPr>
              <a:t>; </a:t>
            </a:r>
            <a:r>
              <a:rPr lang="en-US" sz="2400" dirty="0" err="1">
                <a:latin typeface="Maison Neue Book" panose="020B0504040000000000" pitchFamily="34" charset="0"/>
              </a:rPr>
              <a:t>BoyangZhao</a:t>
            </a:r>
            <a:r>
              <a:rPr lang="en-US" sz="2400" dirty="0">
                <a:latin typeface="Maison Neue Book" panose="020B0504040000000000" pitchFamily="34" charset="0"/>
              </a:rPr>
              <a:t>;</a:t>
            </a:r>
          </a:p>
          <a:p>
            <a:r>
              <a:rPr lang="en-US" sz="2400" dirty="0" err="1">
                <a:latin typeface="Maison Neue Book" panose="020B0504040000000000" pitchFamily="34" charset="0"/>
              </a:rPr>
              <a:t>Dimiter</a:t>
            </a:r>
            <a:r>
              <a:rPr lang="en-US" sz="2400" dirty="0">
                <a:latin typeface="Maison Neue Book" panose="020B0504040000000000" pitchFamily="34" charset="0"/>
              </a:rPr>
              <a:t> </a:t>
            </a:r>
            <a:r>
              <a:rPr lang="en-US" sz="2400" dirty="0" err="1">
                <a:latin typeface="Maison Neue Book" panose="020B0504040000000000" pitchFamily="34" charset="0"/>
              </a:rPr>
              <a:t>Mutafchiev</a:t>
            </a:r>
            <a:r>
              <a:rPr lang="en-US" sz="2400" dirty="0">
                <a:latin typeface="Maison Neue Book" panose="020B0504040000000000" pitchFamily="34" charset="0"/>
              </a:rPr>
              <a:t>; </a:t>
            </a:r>
            <a:r>
              <a:rPr lang="en-US" sz="2400" dirty="0" err="1">
                <a:latin typeface="Maison Neue Book" panose="020B0504040000000000" pitchFamily="34" charset="0"/>
              </a:rPr>
              <a:t>Reneta</a:t>
            </a:r>
            <a:r>
              <a:rPr lang="en-US" sz="2400" dirty="0">
                <a:latin typeface="Maison Neue Book" panose="020B0504040000000000" pitchFamily="34" charset="0"/>
              </a:rPr>
              <a:t> </a:t>
            </a:r>
            <a:r>
              <a:rPr lang="en-US" sz="2400" dirty="0" err="1">
                <a:latin typeface="Maison Neue Book" panose="020B0504040000000000" pitchFamily="34" charset="0"/>
              </a:rPr>
              <a:t>Petkova</a:t>
            </a:r>
            <a:endParaRPr lang="en-US" sz="2400" dirty="0">
              <a:solidFill>
                <a:srgbClr val="000000"/>
              </a:solidFill>
              <a:latin typeface="Maison Neue Book" panose="020B0504040000000000" pitchFamily="34" charset="0"/>
              <a:cs typeface="Helvetica Neue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13654"/>
              </p:ext>
            </p:extLst>
          </p:nvPr>
        </p:nvGraphicFramePr>
        <p:xfrm>
          <a:off x="680911" y="4117346"/>
          <a:ext cx="2656223" cy="734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3" imgW="8648535" imgH="2390469" progId="Acrobat.Document.DC">
                  <p:embed/>
                </p:oleObj>
              </mc:Choice>
              <mc:Fallback>
                <p:oleObj name="Acrobat Document" r:id="rId3" imgW="8648535" imgH="2390469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0911" y="4117346"/>
                        <a:ext cx="2656223" cy="734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926" y="4199352"/>
            <a:ext cx="2613576" cy="72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26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19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527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707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03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29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059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001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423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33</Words>
  <Application>Microsoft Office PowerPoint</Application>
  <PresentationFormat>On-screen Show (16:9)</PresentationFormat>
  <Paragraphs>5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Helvetica Neue</vt:lpstr>
      <vt:lpstr>Maison Neue Bold</vt:lpstr>
      <vt:lpstr>Maison Neue Book</vt:lpstr>
      <vt:lpstr>Office Theme</vt:lpstr>
      <vt:lpstr>Acrobat Document</vt:lpstr>
      <vt:lpstr>Familial Hypercholesterolemia identification algorithm in patients with acute cardiovascular event in a large hospital electronic database in Bulgaria–a call for implementation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Research Square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Academic Illustrator-SM</dc:creator>
  <cp:lastModifiedBy>Stacie Meaux</cp:lastModifiedBy>
  <cp:revision>13</cp:revision>
  <dcterms:created xsi:type="dcterms:W3CDTF">2016-10-26T13:44:47Z</dcterms:created>
  <dcterms:modified xsi:type="dcterms:W3CDTF">2021-02-09T17:54:20Z</dcterms:modified>
</cp:coreProperties>
</file>