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A000"/>
    <a:srgbClr val="F9AE27"/>
    <a:srgbClr val="0072AE"/>
    <a:srgbClr val="2687BC"/>
    <a:srgbClr val="266EA7"/>
    <a:srgbClr val="005497"/>
    <a:srgbClr val="1F1964"/>
    <a:srgbClr val="403B7A"/>
    <a:srgbClr val="95160D"/>
    <a:srgbClr val="CA3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28" autoAdjust="0"/>
  </p:normalViewPr>
  <p:slideViewPr>
    <p:cSldViewPr>
      <p:cViewPr varScale="1">
        <p:scale>
          <a:sx n="155" d="100"/>
          <a:sy n="155" d="100"/>
        </p:scale>
        <p:origin x="2220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0B500-101B-430C-B0DF-7D40775F6B17}" type="datetimeFigureOut">
              <a:rPr lang="en-NZ" smtClean="0"/>
              <a:t>19/10/2020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333A6-A549-4FEE-B92E-E42E7D35B0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70162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33A6-A549-4FEE-B92E-E42E7D35B0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413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F7A000"/>
              </a:buClr>
              <a:defRPr/>
            </a:lvl1pPr>
            <a:lvl2pPr>
              <a:buClr>
                <a:srgbClr val="F7A000"/>
              </a:buClr>
              <a:defRPr/>
            </a:lvl2pPr>
            <a:lvl3pPr>
              <a:buClr>
                <a:srgbClr val="F7A000"/>
              </a:buClr>
              <a:defRPr/>
            </a:lvl3pPr>
            <a:lvl4pPr>
              <a:buClr>
                <a:srgbClr val="F7A000"/>
              </a:buClr>
              <a:defRPr/>
            </a:lvl4pPr>
            <a:lvl5pPr>
              <a:buClr>
                <a:srgbClr val="F7A00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PharmacoEconomics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F7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F9AE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0" y="-7905"/>
            <a:ext cx="9144000" cy="771525"/>
            <a:chOff x="0" y="-7905"/>
            <a:chExt cx="9144000" cy="771525"/>
          </a:xfrm>
        </p:grpSpPr>
        <p:grpSp>
          <p:nvGrpSpPr>
            <p:cNvPr id="2" name="Group 1"/>
            <p:cNvGrpSpPr/>
            <p:nvPr userDrawn="1"/>
          </p:nvGrpSpPr>
          <p:grpSpPr>
            <a:xfrm>
              <a:off x="0" y="-7905"/>
              <a:ext cx="9144000" cy="771525"/>
              <a:chOff x="0" y="0"/>
              <a:chExt cx="9144000" cy="771525"/>
            </a:xfrm>
          </p:grpSpPr>
          <p:sp>
            <p:nvSpPr>
              <p:cNvPr id="3" name="Rectangle 2"/>
              <p:cNvSpPr/>
              <p:nvPr userDrawn="1"/>
            </p:nvSpPr>
            <p:spPr>
              <a:xfrm>
                <a:off x="0" y="0"/>
                <a:ext cx="9144000" cy="771525"/>
              </a:xfrm>
              <a:prstGeom prst="rect">
                <a:avLst/>
              </a:prstGeom>
              <a:solidFill>
                <a:srgbClr val="F7A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" name="Group 6"/>
              <p:cNvGrpSpPr/>
              <p:nvPr userDrawn="1"/>
            </p:nvGrpSpPr>
            <p:grpSpPr>
              <a:xfrm>
                <a:off x="7696200" y="82306"/>
                <a:ext cx="1447800" cy="600164"/>
                <a:chOff x="7696200" y="52920"/>
                <a:chExt cx="1447800" cy="697407"/>
              </a:xfrm>
              <a:effectLst>
                <a:outerShdw blurRad="50800" dist="38100" dir="5400000" algn="ctr" rotWithShape="0">
                  <a:schemeClr val="tx1">
                    <a:alpha val="40000"/>
                  </a:schemeClr>
                </a:outerShdw>
              </a:effectLst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7696200" y="116775"/>
                  <a:ext cx="1447800" cy="620967"/>
                </a:xfrm>
                <a:prstGeom prst="rect">
                  <a:avLst/>
                </a:prstGeom>
                <a:solidFill>
                  <a:srgbClr val="F9AE27"/>
                </a:solidFill>
                <a:ln>
                  <a:solidFill>
                    <a:srgbClr val="F9AE2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7775455" y="52920"/>
                  <a:ext cx="1289289" cy="697407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b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PEER-REVIEWED</a:t>
                  </a:r>
                </a:p>
                <a:p>
                  <a:pPr algn="ctr"/>
                  <a:r>
                    <a:rPr lang="en-GB" sz="1100" b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PLAIN</a:t>
                  </a:r>
                  <a:r>
                    <a:rPr lang="en-GB" sz="1100" b="0" baseline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 LANGUAGE SUMMARY</a:t>
                  </a:r>
                  <a:endParaRPr lang="en-GB" sz="1100" b="0" dirty="0">
                    <a:solidFill>
                      <a:schemeClr val="bg1"/>
                    </a:solidFill>
                    <a:latin typeface="Trebuchet MS" panose="020B0603020202020204" pitchFamily="34" charset="0"/>
                  </a:endParaRPr>
                </a:p>
              </p:txBody>
            </p:sp>
          </p:grpSp>
        </p:grpSp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82" t="17303" b="77689"/>
            <a:stretch/>
          </p:blipFill>
          <p:spPr>
            <a:xfrm>
              <a:off x="152400" y="198646"/>
              <a:ext cx="3285191" cy="351674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7964269" cy="4114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Patients with type 2 diabetes mellitus (T2DM) have many treatment options, which depend on factors such as cost, preference and patient characteristics.  Oral </a:t>
            </a:r>
            <a:r>
              <a:rPr lang="en-US" sz="1600" dirty="0" err="1"/>
              <a:t>semaglutide</a:t>
            </a:r>
            <a:r>
              <a:rPr lang="en-US" sz="1600" dirty="0"/>
              <a:t> was recently approved for the treatment of T2DM as the first oral therapy of its class.  This study estimated the cost for patients treated with </a:t>
            </a:r>
            <a:r>
              <a:rPr lang="en-US" sz="1600" dirty="0" err="1"/>
              <a:t>sitagliptin</a:t>
            </a:r>
            <a:r>
              <a:rPr lang="en-US" sz="1600" dirty="0"/>
              <a:t> 100 mg, a commonly used T2DM treatment, to oral </a:t>
            </a:r>
            <a:r>
              <a:rPr lang="en-US" sz="1600" dirty="0" err="1"/>
              <a:t>semaglutide</a:t>
            </a:r>
            <a:r>
              <a:rPr lang="en-US" sz="1600" dirty="0"/>
              <a:t> 14 mg for patients who are not well controlled on metformin.  Costs and effects were estimated over 5 years for each treatment strategy using predictive model equations and clinical trial data of the two treatments.  These costs were considered for both a hypothetical health care plan of 1 million lives and the full US population.  A patient treated with oral </a:t>
            </a:r>
            <a:r>
              <a:rPr lang="en-US" sz="1600" dirty="0" err="1"/>
              <a:t>semaglutide</a:t>
            </a:r>
            <a:r>
              <a:rPr lang="en-US" sz="1600" dirty="0"/>
              <a:t> 14 mg would expect to see 70.7% higher costs compared to a patient treated with </a:t>
            </a:r>
            <a:r>
              <a:rPr lang="en-US" sz="1600" dirty="0" err="1"/>
              <a:t>sitagliptin</a:t>
            </a:r>
            <a:r>
              <a:rPr lang="en-US" sz="1600" dirty="0"/>
              <a:t> 100 mg over 5 years.  For every 10% of patients who would switch from </a:t>
            </a:r>
            <a:r>
              <a:rPr lang="en-US" sz="1600" dirty="0" err="1"/>
              <a:t>sitagliptin</a:t>
            </a:r>
            <a:r>
              <a:rPr lang="en-US" sz="1600" dirty="0"/>
              <a:t> 100 mg to oral </a:t>
            </a:r>
            <a:r>
              <a:rPr lang="en-US" sz="1600" dirty="0" err="1"/>
              <a:t>semaglutide</a:t>
            </a:r>
            <a:r>
              <a:rPr lang="en-US" sz="1600" dirty="0"/>
              <a:t> 14 mg, costs would increase by 7.1%.  Changing the cost of oral </a:t>
            </a:r>
            <a:r>
              <a:rPr lang="en-US" sz="1600" dirty="0" err="1"/>
              <a:t>semaglutide</a:t>
            </a:r>
            <a:r>
              <a:rPr lang="en-US" sz="1600" dirty="0"/>
              <a:t> 14 mg had the greatest impact on model results. The findings from the analysis were consistent across a range of alternate model inputs. Oral </a:t>
            </a:r>
            <a:r>
              <a:rPr lang="en-US" sz="1600" dirty="0" err="1"/>
              <a:t>semaglutide</a:t>
            </a:r>
            <a:r>
              <a:rPr lang="en-US" sz="1600" dirty="0"/>
              <a:t> 14 mg is more costly than </a:t>
            </a:r>
            <a:r>
              <a:rPr lang="en-US" sz="1600" dirty="0" err="1"/>
              <a:t>sitagliptin</a:t>
            </a:r>
            <a:r>
              <a:rPr lang="en-US" sz="1600" dirty="0"/>
              <a:t> 100 mg over 5 years.</a:t>
            </a:r>
            <a:endParaRPr lang="en-NZ" sz="1600" dirty="0"/>
          </a:p>
          <a:p>
            <a:pPr marL="0" indent="0">
              <a:buNone/>
            </a:pPr>
            <a:endParaRPr lang="en-GB" sz="1600" b="1" dirty="0" smtClean="0"/>
          </a:p>
        </p:txBody>
      </p:sp>
      <p:pic>
        <p:nvPicPr>
          <p:cNvPr id="5" name="Picture 4" descr="C:\Users\half01\Desktop\open_access_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1504" y="194779"/>
            <a:ext cx="1030316" cy="366962"/>
          </a:xfrm>
          <a:prstGeom prst="rect">
            <a:avLst/>
          </a:prstGeom>
          <a:noFill/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/>
              <a:t>This </a:t>
            </a:r>
            <a:r>
              <a:rPr lang="en-GB" sz="1100" dirty="0" smtClean="0"/>
              <a:t>plain language summary </a:t>
            </a:r>
            <a:r>
              <a:rPr lang="en-GB" sz="1100" dirty="0"/>
              <a:t>represents the opinions of the [author/authors]. For a full list of declarations, including funding and author disclosure statements, please see the full text online. © The authors, CC-BY-NC [YEAR].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896470" y="6396043"/>
            <a:ext cx="8247530" cy="442079"/>
          </a:xfrm>
        </p:spPr>
        <p:txBody>
          <a:bodyPr/>
          <a:lstStyle/>
          <a:p>
            <a:pPr algn="l"/>
            <a:r>
              <a:rPr lang="en-US" sz="1000" dirty="0"/>
              <a:t>Budget </a:t>
            </a:r>
            <a:r>
              <a:rPr lang="en-US" sz="1000" dirty="0"/>
              <a:t>impact of oral </a:t>
            </a:r>
            <a:r>
              <a:rPr lang="en-US" sz="1000" dirty="0" err="1"/>
              <a:t>semaglutide</a:t>
            </a:r>
            <a:r>
              <a:rPr lang="en-US" sz="1000" dirty="0"/>
              <a:t> intensification versus </a:t>
            </a:r>
            <a:r>
              <a:rPr lang="en-US" sz="1000" dirty="0" err="1"/>
              <a:t>sitagliptin</a:t>
            </a:r>
            <a:r>
              <a:rPr lang="en-US" sz="1000" dirty="0"/>
              <a:t> among US patients with type 2 diabetes uncontrolled with </a:t>
            </a:r>
            <a:r>
              <a:rPr lang="en-US" sz="1000" dirty="0"/>
              <a:t>metformin</a:t>
            </a:r>
            <a:endParaRPr lang="en-GB" sz="1000" dirty="0"/>
          </a:p>
          <a:p>
            <a:r>
              <a:rPr lang="en-GB" sz="900" dirty="0" err="1" smtClean="0"/>
              <a:t>Wehler</a:t>
            </a:r>
            <a:r>
              <a:rPr lang="en-GB" sz="900" dirty="0" smtClean="0"/>
              <a:t>, E et al</a:t>
            </a:r>
            <a:r>
              <a:rPr lang="en-GB" sz="900" dirty="0" smtClean="0"/>
              <a:t>. </a:t>
            </a:r>
            <a:r>
              <a:rPr lang="en-GB" sz="900" dirty="0"/>
              <a:t>et </a:t>
            </a:r>
            <a:r>
              <a:rPr lang="en-GB" sz="900" dirty="0" smtClean="0"/>
              <a:t>al. </a:t>
            </a:r>
            <a:r>
              <a:rPr lang="en-GB" sz="900" dirty="0" err="1" smtClean="0"/>
              <a:t>PharmacoEconomics</a:t>
            </a:r>
            <a:r>
              <a:rPr lang="en-GB" sz="900" dirty="0" smtClean="0"/>
              <a:t>. </a:t>
            </a:r>
            <a:r>
              <a:rPr lang="en-GB" sz="900" dirty="0" smtClean="0"/>
              <a:t>2020.</a:t>
            </a:r>
            <a:r>
              <a:rPr lang="en-NZ" sz="900" dirty="0" smtClean="0"/>
              <a:t> </a:t>
            </a:r>
            <a:r>
              <a:rPr lang="en-NZ" sz="900" dirty="0"/>
              <a:t>10.1007/s40273-020-00967-7</a:t>
            </a:r>
            <a:r>
              <a:rPr lang="en-GB" sz="1000" dirty="0" smtClean="0"/>
              <a:t> </a:t>
            </a:r>
            <a:endParaRPr lang="en-GB" sz="1000" dirty="0"/>
          </a:p>
        </p:txBody>
      </p:sp>
      <p:sp>
        <p:nvSpPr>
          <p:cNvPr id="4" name="AutoShape 4" descr="https://files.slack.com/files-pri/T0LUA5MK4-FUN7NB8MU/biodrug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https://files.slack.com/files-pri/T0LUA5MK4-FUN7NB8MU/biodrugs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300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Springer-SBM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Nitin Joshi</cp:lastModifiedBy>
  <cp:revision>124</cp:revision>
  <dcterms:created xsi:type="dcterms:W3CDTF">2010-11-02T11:52:55Z</dcterms:created>
  <dcterms:modified xsi:type="dcterms:W3CDTF">2020-10-18T19:42:50Z</dcterms:modified>
</cp:coreProperties>
</file>