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008C"/>
    <a:srgbClr val="D81668"/>
    <a:srgbClr val="9E1D53"/>
    <a:srgbClr val="343842"/>
    <a:srgbClr val="4045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22" autoAdjust="0"/>
    <p:restoredTop sz="94628" autoAdjust="0"/>
  </p:normalViewPr>
  <p:slideViewPr>
    <p:cSldViewPr>
      <p:cViewPr varScale="1">
        <p:scale>
          <a:sx n="55" d="100"/>
          <a:sy n="55" d="100"/>
        </p:scale>
        <p:origin x="-96" y="-3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135563"/>
          </a:xfrm>
          <a:prstGeom prst="rect">
            <a:avLst/>
          </a:prstGeom>
        </p:spPr>
        <p:txBody>
          <a:bodyPr/>
          <a:lstStyle>
            <a:lvl1pPr>
              <a:buClr>
                <a:srgbClr val="EC008C"/>
              </a:buClr>
              <a:defRPr/>
            </a:lvl1pPr>
            <a:lvl2pPr>
              <a:buClr>
                <a:srgbClr val="EC008C"/>
              </a:buClr>
              <a:defRPr/>
            </a:lvl2pPr>
            <a:lvl3pPr>
              <a:buClr>
                <a:srgbClr val="EC008C"/>
              </a:buClr>
              <a:defRPr/>
            </a:lvl3pPr>
            <a:lvl4pPr>
              <a:buClr>
                <a:srgbClr val="EC008C"/>
              </a:buClr>
              <a:defRPr/>
            </a:lvl4pPr>
            <a:lvl5pPr>
              <a:buClr>
                <a:srgbClr val="EC008C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1981200" y="6526304"/>
            <a:ext cx="7104530" cy="33169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1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[Surname Initial], et al. </a:t>
            </a:r>
            <a:r>
              <a:rPr lang="en-US" dirty="0" err="1" smtClean="0"/>
              <a:t>Adv</a:t>
            </a:r>
            <a:r>
              <a:rPr lang="en-US" dirty="0" smtClean="0"/>
              <a:t> </a:t>
            </a:r>
            <a:r>
              <a:rPr lang="en-US" dirty="0" err="1" smtClean="0"/>
              <a:t>Ther</a:t>
            </a:r>
            <a:r>
              <a:rPr lang="en-US" dirty="0" smtClean="0"/>
              <a:t>. [YEAR].</a:t>
            </a:r>
            <a:endParaRPr lang="en-US" dirty="0"/>
          </a:p>
        </p:txBody>
      </p:sp>
      <p:pic>
        <p:nvPicPr>
          <p:cNvPr id="7" name="Picture 6" descr="Adis_whit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52400" y="6574464"/>
            <a:ext cx="653742" cy="182865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IT Head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-2780"/>
            <a:ext cx="9144000" cy="771525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0" y="647700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6431280"/>
            <a:ext cx="9144000" cy="4572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7696200" y="160675"/>
            <a:ext cx="1447800" cy="460800"/>
          </a:xfrm>
          <a:prstGeom prst="rect">
            <a:avLst/>
          </a:prstGeom>
          <a:solidFill>
            <a:srgbClr val="EC008C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latin typeface="Trebuchet MS" pitchFamily="34" charset="0"/>
              </a:rPr>
              <a:t> PEER-REVIEWED SUMMARY SLIDE</a:t>
            </a:r>
            <a:endParaRPr lang="en-US" sz="1200" dirty="0">
              <a:solidFill>
                <a:schemeClr val="bg1"/>
              </a:solidFill>
              <a:latin typeface="Trebuchet MS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r" defTabSz="914400" rtl="0" eaLnBrk="1" latinLnBrk="0" hangingPunct="1">
        <a:spcBef>
          <a:spcPct val="0"/>
        </a:spcBef>
        <a:buNone/>
        <a:defRPr sz="1200" kern="1200">
          <a:solidFill>
            <a:schemeClr val="bg1"/>
          </a:solidFill>
          <a:latin typeface="Trebuchet MS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»"/>
        <a:defRPr sz="12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4744330"/>
          </a:xfrm>
        </p:spPr>
        <p:txBody>
          <a:bodyPr/>
          <a:lstStyle/>
          <a:p>
            <a:pPr marL="0" indent="0">
              <a:buNone/>
            </a:pPr>
            <a:r>
              <a:rPr lang="en-US" sz="1600" b="1" i="1" dirty="0" smtClean="0"/>
              <a:t>Why </a:t>
            </a:r>
            <a:r>
              <a:rPr lang="en-US" sz="1600" b="1" i="1" dirty="0"/>
              <a:t>carry out this study?</a:t>
            </a:r>
            <a:endParaRPr lang="en-GB" sz="1600" b="1" dirty="0"/>
          </a:p>
          <a:p>
            <a:pPr lvl="0"/>
            <a:r>
              <a:rPr lang="en-GB" sz="1600" dirty="0"/>
              <a:t>The side effects of </a:t>
            </a:r>
            <a:r>
              <a:rPr lang="en-GB" sz="1600" dirty="0" smtClean="0"/>
              <a:t>chemotherapy, including </a:t>
            </a:r>
            <a:r>
              <a:rPr lang="en-GB" sz="1600" dirty="0"/>
              <a:t>myelosuppression, remain </a:t>
            </a:r>
            <a:r>
              <a:rPr lang="en-GB" sz="1600" dirty="0" smtClean="0"/>
              <a:t>a major </a:t>
            </a:r>
            <a:r>
              <a:rPr lang="en-GB" sz="1600" dirty="0"/>
              <a:t>source of concern for both </a:t>
            </a:r>
            <a:r>
              <a:rPr lang="en-GB" sz="1600" dirty="0" smtClean="0"/>
              <a:t>patients and </a:t>
            </a:r>
            <a:r>
              <a:rPr lang="en-GB" sz="1600" dirty="0"/>
              <a:t>health care providers.</a:t>
            </a:r>
          </a:p>
          <a:p>
            <a:pPr lvl="0"/>
            <a:r>
              <a:rPr lang="en-GB" sz="1600" dirty="0"/>
              <a:t>The consequences of </a:t>
            </a:r>
            <a:r>
              <a:rPr lang="en-GB" sz="1600" dirty="0" smtClean="0"/>
              <a:t>chemotherapy-induced </a:t>
            </a:r>
            <a:r>
              <a:rPr lang="en-GB" sz="1600" dirty="0"/>
              <a:t>myelosuppression (</a:t>
            </a:r>
            <a:r>
              <a:rPr lang="en-GB" sz="1600" dirty="0" smtClean="0"/>
              <a:t>CIM) include </a:t>
            </a:r>
            <a:r>
              <a:rPr lang="en-GB" sz="1600" dirty="0" err="1" smtClean="0"/>
              <a:t>anemia</a:t>
            </a:r>
            <a:r>
              <a:rPr lang="en-GB" sz="1600" dirty="0"/>
              <a:t>, thrombocytopenia, </a:t>
            </a:r>
            <a:r>
              <a:rPr lang="en-GB" sz="1600" dirty="0" smtClean="0"/>
              <a:t>and neutropenia</a:t>
            </a:r>
            <a:r>
              <a:rPr lang="en-GB" sz="1600" dirty="0"/>
              <a:t>, all of which can cause </a:t>
            </a:r>
            <a:r>
              <a:rPr lang="en-GB" sz="1600" dirty="0" smtClean="0"/>
              <a:t>severe complications</a:t>
            </a:r>
            <a:r>
              <a:rPr lang="en-GB" sz="1600" dirty="0"/>
              <a:t>, and limit the ability </a:t>
            </a:r>
            <a:r>
              <a:rPr lang="en-GB" sz="1600" dirty="0" smtClean="0"/>
              <a:t>of patients </a:t>
            </a:r>
            <a:r>
              <a:rPr lang="en-GB" sz="1600" dirty="0"/>
              <a:t>to receive chemotherapy on </a:t>
            </a:r>
            <a:r>
              <a:rPr lang="en-GB" sz="1600" dirty="0" smtClean="0"/>
              <a:t>time and </a:t>
            </a:r>
            <a:r>
              <a:rPr lang="en-GB" sz="1600" dirty="0"/>
              <a:t>at standard-of-care doses</a:t>
            </a:r>
            <a:r>
              <a:rPr lang="en-GB" sz="1600" dirty="0" smtClean="0"/>
              <a:t>.</a:t>
            </a:r>
          </a:p>
          <a:p>
            <a:pPr lvl="0"/>
            <a:r>
              <a:rPr lang="en-GB" sz="1600" dirty="0"/>
              <a:t>Prior research has documented patients</a:t>
            </a:r>
            <a:r>
              <a:rPr lang="en-GB" sz="1600" dirty="0" smtClean="0"/>
              <a:t>’ perceptions </a:t>
            </a:r>
            <a:r>
              <a:rPr lang="en-GB" sz="1600" dirty="0"/>
              <a:t>of the side effects </a:t>
            </a:r>
            <a:r>
              <a:rPr lang="en-GB" sz="1600" dirty="0" smtClean="0"/>
              <a:t>of chemotherapy</a:t>
            </a:r>
            <a:r>
              <a:rPr lang="en-GB" sz="1600" dirty="0"/>
              <a:t>; however, research into </a:t>
            </a:r>
            <a:r>
              <a:rPr lang="en-GB" sz="1600" dirty="0" smtClean="0"/>
              <a:t>the real-world </a:t>
            </a:r>
            <a:r>
              <a:rPr lang="en-GB" sz="1600" dirty="0"/>
              <a:t>impact of CIM on </a:t>
            </a:r>
            <a:r>
              <a:rPr lang="en-GB" sz="1600" dirty="0" smtClean="0"/>
              <a:t>patients’ lives </a:t>
            </a:r>
            <a:r>
              <a:rPr lang="en-GB" sz="1600" dirty="0"/>
              <a:t>is limited, and the ‘patient voice’ </a:t>
            </a:r>
            <a:r>
              <a:rPr lang="en-GB" sz="1600" dirty="0" smtClean="0"/>
              <a:t>on CIM</a:t>
            </a:r>
            <a:r>
              <a:rPr lang="en-GB" sz="1600" dirty="0"/>
              <a:t>, and how it is currently managed, </a:t>
            </a:r>
            <a:r>
              <a:rPr lang="en-GB" sz="1600" dirty="0" smtClean="0"/>
              <a:t>is lacking</a:t>
            </a:r>
            <a:r>
              <a:rPr lang="en-GB" sz="1600" dirty="0"/>
              <a:t>.</a:t>
            </a:r>
          </a:p>
          <a:p>
            <a:pPr lvl="0"/>
            <a:endParaRPr lang="en-GB" sz="1600" dirty="0"/>
          </a:p>
          <a:p>
            <a:pPr marL="0" indent="0">
              <a:buNone/>
            </a:pPr>
            <a:r>
              <a:rPr lang="en-US" sz="1600" b="1" i="1" dirty="0" smtClean="0"/>
              <a:t>What </a:t>
            </a:r>
            <a:r>
              <a:rPr lang="en-US" sz="1600" b="1" i="1" dirty="0"/>
              <a:t>was learned from the study?</a:t>
            </a:r>
            <a:endParaRPr lang="en-GB" sz="1600" b="1" dirty="0"/>
          </a:p>
          <a:p>
            <a:pPr lvl="0"/>
            <a:r>
              <a:rPr lang="en-GB" sz="1600" dirty="0"/>
              <a:t>Despite the current availability and use </a:t>
            </a:r>
            <a:r>
              <a:rPr lang="en-GB" sz="1600" dirty="0" smtClean="0"/>
              <a:t>of various </a:t>
            </a:r>
            <a:r>
              <a:rPr lang="en-GB" sz="1600" dirty="0"/>
              <a:t>supportive care </a:t>
            </a:r>
            <a:r>
              <a:rPr lang="en-GB" sz="1600" dirty="0" smtClean="0"/>
              <a:t>interventions, CIM </a:t>
            </a:r>
            <a:r>
              <a:rPr lang="en-GB" sz="1600" dirty="0"/>
              <a:t>places a substantial burden </a:t>
            </a:r>
            <a:r>
              <a:rPr lang="en-GB" sz="1600" dirty="0" smtClean="0"/>
              <a:t>on patients </a:t>
            </a:r>
            <a:r>
              <a:rPr lang="en-GB" sz="1600" dirty="0"/>
              <a:t>with advanced solid </a:t>
            </a:r>
            <a:r>
              <a:rPr lang="en-GB" sz="1600" dirty="0" err="1" smtClean="0"/>
              <a:t>tumors</a:t>
            </a:r>
            <a:r>
              <a:rPr lang="en-GB" sz="1600" dirty="0" smtClean="0"/>
              <a:t>, impacting </a:t>
            </a:r>
            <a:r>
              <a:rPr lang="en-GB" sz="1600" dirty="0"/>
              <a:t>many aspects of their </a:t>
            </a:r>
            <a:r>
              <a:rPr lang="en-GB" sz="1600" dirty="0" smtClean="0"/>
              <a:t>daily lives.</a:t>
            </a:r>
          </a:p>
          <a:p>
            <a:pPr lvl="0"/>
            <a:r>
              <a:rPr lang="en-GB" sz="1600" dirty="0"/>
              <a:t>This survey provides valuable insights </a:t>
            </a:r>
            <a:r>
              <a:rPr lang="en-GB" sz="1600" dirty="0" smtClean="0"/>
              <a:t>into patients</a:t>
            </a:r>
            <a:r>
              <a:rPr lang="en-GB" sz="1600" dirty="0"/>
              <a:t>’ perspectives on the </a:t>
            </a:r>
            <a:r>
              <a:rPr lang="en-GB" sz="1600" dirty="0" smtClean="0"/>
              <a:t>impact and management </a:t>
            </a:r>
            <a:r>
              <a:rPr lang="en-GB" sz="1600" dirty="0"/>
              <a:t>of CIM, and suggests </a:t>
            </a:r>
            <a:r>
              <a:rPr lang="en-GB" sz="1600" dirty="0" smtClean="0"/>
              <a:t>that methods </a:t>
            </a:r>
            <a:r>
              <a:rPr lang="en-GB" sz="1600" dirty="0"/>
              <a:t>to prevent or proactively </a:t>
            </a:r>
            <a:r>
              <a:rPr lang="en-GB" sz="1600" dirty="0" smtClean="0"/>
              <a:t>manage CIM </a:t>
            </a:r>
            <a:r>
              <a:rPr lang="en-GB" sz="1600" dirty="0"/>
              <a:t>could improve the quality of life </a:t>
            </a:r>
            <a:r>
              <a:rPr lang="en-GB" sz="1600" dirty="0" smtClean="0"/>
              <a:t>of patients </a:t>
            </a:r>
            <a:r>
              <a:rPr lang="en-GB" sz="1600" dirty="0"/>
              <a:t>receiving chemotherapy.</a:t>
            </a:r>
          </a:p>
          <a:p>
            <a:pPr lvl="0"/>
            <a:endParaRPr lang="en-GB" sz="1600" dirty="0"/>
          </a:p>
          <a:p>
            <a:pPr marL="0" indent="0">
              <a:buNone/>
            </a:pPr>
            <a:r>
              <a:rPr lang="en-CA" sz="1400" dirty="0"/>
              <a:t/>
            </a:r>
            <a:br>
              <a:rPr lang="en-CA" sz="1400" dirty="0"/>
            </a:br>
            <a:r>
              <a:rPr lang="en-CA" sz="1400" dirty="0"/>
              <a:t> </a:t>
            </a:r>
            <a:endParaRPr lang="en-GB" sz="1400" dirty="0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28600" y="6011929"/>
            <a:ext cx="86868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 anchorCtr="0">
            <a:spAutoFit/>
          </a:bodyPr>
          <a:lstStyle/>
          <a:p>
            <a:r>
              <a:rPr lang="en-GB" sz="1100" dirty="0"/>
              <a:t>This </a:t>
            </a:r>
            <a:r>
              <a:rPr lang="en-GB" sz="1100" dirty="0" smtClean="0"/>
              <a:t>summary slide represents </a:t>
            </a:r>
            <a:r>
              <a:rPr lang="en-GB" sz="1100" dirty="0"/>
              <a:t>the opinions of the </a:t>
            </a:r>
            <a:r>
              <a:rPr lang="en-GB" sz="1100" dirty="0" smtClean="0"/>
              <a:t> authors. </a:t>
            </a:r>
            <a:r>
              <a:rPr lang="en-GB" sz="1100" dirty="0"/>
              <a:t>For a full list of declarations, including funding and author disclosure statements, please see the full text online. © The authors, </a:t>
            </a:r>
            <a:r>
              <a:rPr lang="en-GB" sz="1100" dirty="0" smtClean="0"/>
              <a:t>CC-BY-NC 2020. </a:t>
            </a:r>
            <a:endParaRPr lang="en-GB" sz="1100" dirty="0"/>
          </a:p>
        </p:txBody>
      </p:sp>
      <p:pic>
        <p:nvPicPr>
          <p:cNvPr id="5" name="Picture 4" descr="C:\Users\half01\Desktop\open_access_ic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1900" y="238825"/>
            <a:ext cx="927100" cy="330200"/>
          </a:xfrm>
          <a:prstGeom prst="rect">
            <a:avLst/>
          </a:prstGeom>
          <a:noFill/>
        </p:spPr>
      </p:pic>
      <p:sp>
        <p:nvSpPr>
          <p:cNvPr id="7" name="Subtitle 2"/>
          <p:cNvSpPr>
            <a:spLocks noGrp="1"/>
          </p:cNvSpPr>
          <p:nvPr>
            <p:ph type="subTitle" idx="10"/>
          </p:nvPr>
        </p:nvSpPr>
        <p:spPr>
          <a:xfrm>
            <a:off x="533400" y="6442816"/>
            <a:ext cx="8552330" cy="442079"/>
          </a:xfrm>
        </p:spPr>
        <p:txBody>
          <a:bodyPr/>
          <a:lstStyle/>
          <a:p>
            <a:r>
              <a:rPr lang="en-GB" sz="900" dirty="0"/>
              <a:t>Patient Burden and Real-World </a:t>
            </a:r>
            <a:r>
              <a:rPr lang="en-GB" sz="900" dirty="0" smtClean="0"/>
              <a:t>Management of </a:t>
            </a:r>
            <a:r>
              <a:rPr lang="en-GB" sz="900" dirty="0"/>
              <a:t>Chemotherapy-Induced Myelosuppression: </a:t>
            </a:r>
            <a:r>
              <a:rPr lang="en-GB" sz="900" dirty="0" smtClean="0"/>
              <a:t>Results from </a:t>
            </a:r>
            <a:r>
              <a:rPr lang="en-GB" sz="900" dirty="0"/>
              <a:t>an Online Survey of Patients </a:t>
            </a:r>
            <a:r>
              <a:rPr lang="en-GB" sz="900" dirty="0" smtClean="0"/>
              <a:t>with Solid </a:t>
            </a:r>
            <a:r>
              <a:rPr lang="en-GB" sz="900" dirty="0" err="1" smtClean="0"/>
              <a:t>Tumors</a:t>
            </a:r>
            <a:endParaRPr lang="en-US" sz="1000" dirty="0" smtClean="0"/>
          </a:p>
          <a:p>
            <a:r>
              <a:rPr lang="en-US" sz="1000" dirty="0" smtClean="0"/>
              <a:t>Epstein, R.S. </a:t>
            </a:r>
            <a:r>
              <a:rPr lang="en-GB" sz="1000" dirty="0" smtClean="0"/>
              <a:t>et al. </a:t>
            </a:r>
            <a:r>
              <a:rPr lang="en-GB" sz="1000" dirty="0" err="1"/>
              <a:t>Adv</a:t>
            </a:r>
            <a:r>
              <a:rPr lang="en-GB" sz="1000" dirty="0"/>
              <a:t> </a:t>
            </a:r>
            <a:r>
              <a:rPr lang="en-GB" sz="1000" dirty="0" err="1" smtClean="0"/>
              <a:t>Ther</a:t>
            </a:r>
            <a:r>
              <a:rPr lang="en-US" sz="1000" dirty="0" smtClean="0"/>
              <a:t>. </a:t>
            </a:r>
            <a:r>
              <a:rPr lang="en-US" sz="1000" dirty="0" smtClean="0"/>
              <a:t>2020. 10.1007/s12325-020-01419-6.</a:t>
            </a:r>
            <a:endParaRPr lang="en-US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lide 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266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Slide Master</vt:lpstr>
      <vt:lpstr>PowerPoint Presentation</vt:lpstr>
    </vt:vector>
  </TitlesOfParts>
  <Company>Springer-SBM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hayw01</dc:creator>
  <cp:lastModifiedBy>Alborn , Lydia , Springer Healthcare UK</cp:lastModifiedBy>
  <cp:revision>82</cp:revision>
  <dcterms:created xsi:type="dcterms:W3CDTF">2010-11-02T11:52:55Z</dcterms:created>
  <dcterms:modified xsi:type="dcterms:W3CDTF">2020-07-01T14:07:21Z</dcterms:modified>
</cp:coreProperties>
</file>